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48.xml" ContentType="application/vnd.openxmlformats-officedocument.presentationml.slide+xml"/>
  <Override PartName="/ppt/slides/slide47.xml" ContentType="application/vnd.openxmlformats-officedocument.presentationml.slide+xml"/>
  <Override PartName="/ppt/slides/slide1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5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42.xml" ContentType="application/vnd.openxmlformats-officedocument.presentationml.slide+xml"/>
  <Override PartName="/ppt/slides/slide46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7.xml" ContentType="application/vnd.openxmlformats-officedocument.presentationml.slide+xml"/>
  <Override PartName="/ppt/slides/slide23.xml" ContentType="application/vnd.openxmlformats-officedocument.presentationml.slide+xml"/>
  <Override PartName="/ppt/slides/slide29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35.xml" ContentType="application/vnd.openxmlformats-officedocument.presentationml.slide+xml"/>
  <Override PartName="/ppt/slides/slide28.xml" ContentType="application/vnd.openxmlformats-officedocument.presentationml.slide+xml"/>
  <Override PartName="/ppt/slides/slide33.xml" ContentType="application/vnd.openxmlformats-officedocument.presentationml.slide+xml"/>
  <Override PartName="/ppt/slides/slide30.xml" ContentType="application/vnd.openxmlformats-officedocument.presentationml.slide+xml"/>
  <Override PartName="/ppt/slides/slide34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3" r:id="rId2"/>
  </p:sldMasterIdLst>
  <p:notesMasterIdLst>
    <p:notesMasterId r:id="rId54"/>
  </p:notesMasterIdLst>
  <p:sldIdLst>
    <p:sldId id="266" r:id="rId3"/>
    <p:sldId id="257" r:id="rId4"/>
    <p:sldId id="268" r:id="rId5"/>
    <p:sldId id="315" r:id="rId6"/>
    <p:sldId id="340" r:id="rId7"/>
    <p:sldId id="341" r:id="rId8"/>
    <p:sldId id="314" r:id="rId9"/>
    <p:sldId id="273" r:id="rId10"/>
    <p:sldId id="280" r:id="rId11"/>
    <p:sldId id="282" r:id="rId12"/>
    <p:sldId id="283" r:id="rId13"/>
    <p:sldId id="286" r:id="rId14"/>
    <p:sldId id="284" r:id="rId15"/>
    <p:sldId id="261" r:id="rId16"/>
    <p:sldId id="342" r:id="rId17"/>
    <p:sldId id="343" r:id="rId18"/>
    <p:sldId id="374" r:id="rId19"/>
    <p:sldId id="289" r:id="rId20"/>
    <p:sldId id="345" r:id="rId21"/>
    <p:sldId id="344" r:id="rId22"/>
    <p:sldId id="347" r:id="rId23"/>
    <p:sldId id="346" r:id="rId24"/>
    <p:sldId id="334" r:id="rId25"/>
    <p:sldId id="297" r:id="rId26"/>
    <p:sldId id="299" r:id="rId27"/>
    <p:sldId id="363" r:id="rId28"/>
    <p:sldId id="373" r:id="rId29"/>
    <p:sldId id="364" r:id="rId30"/>
    <p:sldId id="365" r:id="rId31"/>
    <p:sldId id="366" r:id="rId32"/>
    <p:sldId id="367" r:id="rId33"/>
    <p:sldId id="368" r:id="rId34"/>
    <p:sldId id="369" r:id="rId35"/>
    <p:sldId id="370" r:id="rId36"/>
    <p:sldId id="371" r:id="rId37"/>
    <p:sldId id="372" r:id="rId38"/>
    <p:sldId id="348" r:id="rId39"/>
    <p:sldId id="375" r:id="rId40"/>
    <p:sldId id="376" r:id="rId41"/>
    <p:sldId id="350" r:id="rId42"/>
    <p:sldId id="351" r:id="rId43"/>
    <p:sldId id="352" r:id="rId44"/>
    <p:sldId id="353" r:id="rId45"/>
    <p:sldId id="354" r:id="rId46"/>
    <p:sldId id="355" r:id="rId47"/>
    <p:sldId id="356" r:id="rId48"/>
    <p:sldId id="357" r:id="rId49"/>
    <p:sldId id="358" r:id="rId50"/>
    <p:sldId id="359" r:id="rId51"/>
    <p:sldId id="360" r:id="rId52"/>
    <p:sldId id="264" r:id="rId5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6" autoAdjust="0"/>
    <p:restoredTop sz="94660"/>
  </p:normalViewPr>
  <p:slideViewPr>
    <p:cSldViewPr>
      <p:cViewPr>
        <p:scale>
          <a:sx n="91" d="100"/>
          <a:sy n="91" d="100"/>
        </p:scale>
        <p:origin x="-16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customXml" Target="../customXml/item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customXml" Target="../customXml/item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62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864AC-0B65-4F85-886A-2613A3C7D580}" type="datetimeFigureOut">
              <a:rPr lang="bg-BG" smtClean="0"/>
              <a:pPr/>
              <a:t>12.2.2016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C2D56-3F28-4AAD-A370-A984685151D7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69203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3527-8418-4418-887A-53D68217BD7E}" type="slidenum">
              <a:rPr lang="bg-BG" smtClean="0">
                <a:solidFill>
                  <a:prstClr val="black"/>
                </a:solidFill>
              </a:rPr>
              <a:pPr/>
              <a:t>1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55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3527-8418-4418-887A-53D68217BD7E}" type="slidenum">
              <a:rPr lang="bg-BG" smtClean="0">
                <a:solidFill>
                  <a:prstClr val="black"/>
                </a:solidFill>
              </a:rPr>
              <a:pPr/>
              <a:t>26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556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3527-8418-4418-887A-53D68217BD7E}" type="slidenum">
              <a:rPr lang="bg-BG" smtClean="0">
                <a:solidFill>
                  <a:prstClr val="black"/>
                </a:solidFill>
              </a:rPr>
              <a:pPr/>
              <a:t>37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556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40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41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42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43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44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45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46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47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48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49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87103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7275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46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Picture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5"/>
          <a:stretch>
            <a:fillRect/>
          </a:stretch>
        </p:blipFill>
        <p:spPr bwMode="auto">
          <a:xfrm>
            <a:off x="0" y="1268413"/>
            <a:ext cx="9144000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16578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50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575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09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75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596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784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891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917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54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783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907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64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7888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291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07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09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716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7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36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bg-BG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1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96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umis2020.government.bg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competitiveness.bg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412776"/>
            <a:ext cx="8424936" cy="2232249"/>
          </a:xfrm>
        </p:spPr>
        <p:txBody>
          <a:bodyPr/>
          <a:lstStyle/>
          <a:p>
            <a:pPr marL="182880" indent="0" algn="ctr">
              <a:buNone/>
            </a:pPr>
            <a:r>
              <a:rPr lang="bg-BG" sz="2600" dirty="0">
                <a:solidFill>
                  <a:srgbClr val="002060"/>
                </a:solidFill>
              </a:rPr>
              <a:t>ОПЕРАТИВНА ПРОГРАМА</a:t>
            </a:r>
            <a:r>
              <a:rPr lang="bg-BG" sz="2600" dirty="0"/>
              <a:t/>
            </a:r>
            <a:br>
              <a:rPr lang="bg-BG" sz="2600" dirty="0"/>
            </a:br>
            <a:r>
              <a:rPr lang="bg-BG" sz="2600" dirty="0">
                <a:solidFill>
                  <a:srgbClr val="002060"/>
                </a:solidFill>
              </a:rPr>
              <a:t>“ИНОВАЦИИ И КОНКУРЕНТОСПОСОБНОСТ“</a:t>
            </a:r>
            <a:br>
              <a:rPr lang="bg-BG" sz="2600" dirty="0">
                <a:solidFill>
                  <a:srgbClr val="002060"/>
                </a:solidFill>
              </a:rPr>
            </a:br>
            <a:r>
              <a:rPr lang="bg-BG" sz="2600" dirty="0" smtClean="0">
                <a:solidFill>
                  <a:srgbClr val="002060"/>
                </a:solidFill>
              </a:rPr>
              <a:t>2014-2020</a:t>
            </a:r>
            <a:r>
              <a:rPr lang="en-US" sz="3600" dirty="0" smtClean="0">
                <a:solidFill>
                  <a:srgbClr val="002060"/>
                </a:solidFill>
              </a:rPr>
              <a:t/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/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bg-BG" sz="3600" dirty="0" smtClean="0"/>
              <a:t>„Подкрепа за внедряване на иновации в предприятията“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2800" dirty="0" smtClean="0">
                <a:solidFill>
                  <a:srgbClr val="002060"/>
                </a:solidFill>
              </a:rPr>
              <a:t/>
            </a:r>
            <a:br>
              <a:rPr lang="bg-BG" sz="2800" dirty="0" smtClean="0">
                <a:solidFill>
                  <a:srgbClr val="002060"/>
                </a:solidFill>
              </a:rPr>
            </a:br>
            <a:endParaRPr lang="bg-BG" sz="2800" dirty="0">
              <a:solidFill>
                <a:srgbClr val="00206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28728" y="5143512"/>
            <a:ext cx="6798281" cy="1512000"/>
            <a:chOff x="1428728" y="5143512"/>
            <a:chExt cx="6798281" cy="1512000"/>
          </a:xfrm>
        </p:grpSpPr>
        <p:pic>
          <p:nvPicPr>
            <p:cNvPr id="7" name="Picture 6" descr="OPIC1BG_COLOR_DOWN.f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5074" y="5143512"/>
              <a:ext cx="2011935" cy="1512000"/>
            </a:xfrm>
            <a:prstGeom prst="rect">
              <a:avLst/>
            </a:prstGeom>
          </p:spPr>
        </p:pic>
        <p:pic>
          <p:nvPicPr>
            <p:cNvPr id="8" name="Picture 7" descr="textEU+LOGO.fw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8728" y="5143512"/>
              <a:ext cx="1426950" cy="15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721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446807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779463"/>
            <a:ext cx="7920880" cy="5673873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ru-RU" sz="20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</a:t>
            </a:r>
            <a:r>
              <a:rPr lang="ru-RU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кандидати</a:t>
            </a:r>
            <a:r>
              <a:rPr lang="ru-RU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(2)</a:t>
            </a: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 предприятия,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15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случай че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кандидатстват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регионална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инвестиционна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закрили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същата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подобна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Европейското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икономическо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пространство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през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двете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години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предхождащи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подаването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предложение, или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момента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подаване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предложение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имат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конкретни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планове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закрият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такава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срок до две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години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след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приключването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първоначалната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инвестиция, за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която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кандидатства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помощта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съответния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регион</a:t>
            </a: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endParaRPr lang="ru-RU" sz="15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случай че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кандидатстват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регионална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инвестиционна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и/или </a:t>
            </a:r>
            <a:r>
              <a:rPr lang="ru-RU" sz="15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консултантски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помощни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услуги за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иновации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полза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МСП</a:t>
            </a: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 чл. 28, пар. 4 от Регламент (ЕС) № </a:t>
            </a: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651/2014 </a:t>
            </a:r>
            <a:r>
              <a:rPr lang="ru-RU" sz="15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обект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неизпълнено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разпореждане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възстановяване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вследствие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предходно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решение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Европейската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комисия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с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което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дадена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обявява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незаконосъобразна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несъвместима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общия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</a:t>
            </a:r>
            <a:endParaRPr lang="ru-RU" sz="15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endParaRPr lang="ru-RU" sz="15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случай че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кандидатстват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регионална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инвестиционна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и/или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консултантски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помощни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услуги за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иновации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полза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МСП 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 чл. 28, пар. 4 от Регламент (ЕС) № 651/2014  са предприятия в затруднено положение.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9385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11560" y="1268760"/>
            <a:ext cx="813690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ru-RU" sz="20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</a:t>
            </a:r>
            <a:r>
              <a:rPr lang="ru-RU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кандидати</a:t>
            </a:r>
            <a:r>
              <a:rPr lang="ru-RU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(3)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1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Финансирането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представлява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помощи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износ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трети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държави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държави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членки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по-специално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помощи,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пряко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изнесените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количества,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изграждането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функционирането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дистрибуторска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мрежа или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текущи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във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връзка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износа;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поставена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зависимост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използване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местни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сметка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вносни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стоки;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която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използва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придобиването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товарни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автомобили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сухопътен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транспорт;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помощи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улесняване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закриването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неконкурентоспособни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въглищни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мини в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съответствие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Решение 2010/787/ЕС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Съвета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 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9385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24631"/>
            <a:ext cx="8208912" cy="65246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692696"/>
            <a:ext cx="8136904" cy="5472607"/>
          </a:xfrm>
        </p:spPr>
        <p:txBody>
          <a:bodyPr>
            <a:normAutofit lnSpcReduction="1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ru-RU" sz="18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</a:t>
            </a:r>
            <a:r>
              <a:rPr lang="ru-RU" sz="18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8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кандидати</a:t>
            </a:r>
            <a:r>
              <a:rPr lang="ru-RU" sz="18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8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(4)</a:t>
            </a:r>
            <a:endParaRPr lang="ru-RU" sz="12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оглед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избягване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припокриването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интервенциите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между Оперативна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програма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„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конкурентоспособност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 2014-2020 и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Програмата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развитие на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селските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райони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2014-2020,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подкрепа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настоящата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процедура за подбор на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могат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получават</a:t>
            </a:r>
            <a:r>
              <a:rPr lang="bg-BG" sz="1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4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микропредприятия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смисъла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чл. 3-4 от Закона за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малките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средните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предприятия,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имат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седалище или клон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седалище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територията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район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400" b="1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заявили за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подпомагане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проекта,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осъществяват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община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територията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селските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райони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Република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България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 </a:t>
            </a:r>
            <a:endParaRPr lang="bg-BG" sz="1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bg-BG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предприятия, извършващи основната си икономическа дейност или кандидатстващи за финансиране на дейности </a:t>
            </a:r>
            <a:r>
              <a:rPr lang="bg-BG" sz="1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преработка и/или маркетинг на горски продукти</a:t>
            </a:r>
            <a:r>
              <a:rPr lang="bg-BG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микропредприятия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по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смисъла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чл. 3-4 от Закона за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малките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средните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предприятия,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осъществяващи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инвестиции,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и/или маркетинг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селскостопански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неселскостопански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извън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приложение № I 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 Договора за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европейската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общност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(Приложение С), 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или с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производството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памук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 случай че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тези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инвестиции 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осъществяват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територията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селските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райони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малки и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средни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по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смисъла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чл. 3-4 от Закона за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малките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средните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предприятия,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осъществяващи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инвестиции,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и/или маркетинг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селскостопански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неселскостопански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извън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приложение № I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Договора, 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или с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производството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памук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с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изключение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хляб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тестени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сладкарски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изделия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 случай че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тези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инвестиции се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осъществяват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територията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селските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район.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bg-BG" sz="1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658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71242"/>
            <a:ext cx="8208912" cy="73747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едопустими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кандидати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(5)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55576" y="1196752"/>
            <a:ext cx="7848872" cy="5472608"/>
          </a:xfrm>
        </p:spPr>
        <p:txBody>
          <a:bodyPr>
            <a:normAutofit fontScale="92500" lnSpcReduction="20000"/>
          </a:bodyPr>
          <a:lstStyle/>
          <a:p>
            <a:pPr marL="285750" lvl="0" indent="-28575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Предприятията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извършващи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основната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си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икономическа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дейност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кандидатстващи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финансиране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КИД 2008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попадат в Сектор С - код на икономическа дейност 10 „Производство на хранителни продукти” и код 11 „Производство на напитки”:</a:t>
            </a:r>
            <a:endParaRPr lang="bg-BG" sz="18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- 10.1 „Производство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месо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 производство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месни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без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готови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ястия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- 10.2. „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консервиране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риба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водни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животни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без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готови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ястия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- 10.3 „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консервиране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плодове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зеленчуци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без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готови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ястия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- 10.4. „Производство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растителни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животински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масла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мазнини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- 10.5. „Производство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мляко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млечни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- 10.6. „Производство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мелничарски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нишесте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нишестени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- 10.81. „Производство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захар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- 10.83. „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кафе и чай”;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- 10.84. „Производство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хранителни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подправки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овкусители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“;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- 10.91. „Производство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готови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храни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животни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- 11.02. „Производство на вина от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грозде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- 11.03. „Производство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ферментирали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напитки”;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- 11.06. „Производство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малц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650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7920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11560" y="764704"/>
            <a:ext cx="7920880" cy="5688632"/>
          </a:xfrm>
        </p:spPr>
        <p:txBody>
          <a:bodyPr>
            <a:normAutofit fontScale="6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2600" b="1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26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600" b="1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проекти</a:t>
            </a:r>
            <a:r>
              <a:rPr lang="ru-RU" sz="26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(1) </a:t>
            </a:r>
            <a:endParaRPr lang="bg-BG" sz="26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Изпълнението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проекта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следва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води до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пазарна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реализация на продукт (стока или услуга) или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внедряване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попадащи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в обхвата на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изброените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по-долу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приоритетни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направления на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тематичните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области на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Иновационната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стратегия за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интелигента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специализация: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ru-RU" sz="2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ИКТ и информатика: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производства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особено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Fabless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нови подходи за дизайн и/или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асемблиране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ИКТ 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подходи в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машиностроене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медицина и творчески индустрии (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във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връзка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другите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тематични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области), вкл.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дигитализация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културно-историческо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наследство,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развлекателни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образователни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игри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„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инбедид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“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софтуер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− 3D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дигитализация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визуализация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прототипиране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Big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Data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Grid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Cloud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Technologies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безжични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сензорни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мрежи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безжична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комуникация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/управление;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езикови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технологии;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уеб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хибридни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"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native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" приложения,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уеб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базирани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приложения за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експлоатиране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нови услуги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използване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нови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възможности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във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връзка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аутсорсинг и ИКТ-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базирани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услуги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091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7920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11560" y="764704"/>
            <a:ext cx="8280920" cy="5760640"/>
          </a:xfrm>
        </p:spPr>
        <p:txBody>
          <a:bodyPr>
            <a:normAutofit fontScale="3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4900" b="1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49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900" b="1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проекти</a:t>
            </a:r>
            <a:r>
              <a:rPr lang="ru-RU" sz="49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(2) </a:t>
            </a:r>
            <a:endParaRPr lang="bg-BG" sz="49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49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ru-RU" sz="49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Мехатроника и чисти технологии: </a:t>
            </a:r>
            <a:endParaRPr lang="ru-RU" sz="49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−производство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базови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елементи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детайли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възли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вграждани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като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част от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мехатронен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агрегат или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самостоятелно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съставляващи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такъв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агрегат;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машиностроене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уредостроене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вкл. части,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компоненти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с акцент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върху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транспорта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енергетиката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инженеринг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реинженеринг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продължаване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жизнения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цикъл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индустриални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машини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уреди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автоматизирано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софтуерно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подпомагано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управление с приложение в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производството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вграждане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ВЕИ в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роботизирани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изкуствен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интелект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съвременни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информационни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комплекси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автономни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енергийни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роботика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автоматизация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т.ч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 3-D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моделиране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роботизирани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автоматизирани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проектиране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производство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високо-технологични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и/или участие в над-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национална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производствена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верига, вкл. в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аеро-космическата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индустрия;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-мехатроника;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интелигентни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уреди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„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интелигентни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домове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“ – „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интелигентни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градове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“;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−чисти технологии с акцент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върху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транспорта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енергетиката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съхранение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спестяване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ефективно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разпределение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енергия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електрически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превозни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средства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еко-мобилност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водород-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базирани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модели и технологии,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безотпадни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технологии, технологии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методи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включване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отпадъчни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производства в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производства</a:t>
            </a: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).</a:t>
            </a:r>
            <a:endParaRPr lang="ru-RU" sz="40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600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7920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проекти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(3)</a:t>
            </a:r>
            <a:b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8496944" cy="5184576"/>
          </a:xfrm>
        </p:spPr>
        <p:txBody>
          <a:bodyPr>
            <a:noAutofit/>
          </a:bodyPr>
          <a:lstStyle/>
          <a:p>
            <a:pPr marL="342900" indent="-34290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endParaRPr lang="en-US" sz="14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ru-RU" sz="14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Индустрииза</a:t>
            </a:r>
            <a:r>
              <a:rPr lang="ru-RU" sz="1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здравословен</a:t>
            </a:r>
            <a:r>
              <a:rPr lang="ru-RU" sz="1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живот и биотехнологии: </a:t>
            </a:r>
            <a:endParaRPr lang="ru-RU" sz="14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1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методи</a:t>
            </a: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чисто производство,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съхранение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достигане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до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крайния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потребител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специфични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български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съставки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средства 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(вкл.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кисело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мляко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мед 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пчелни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хляб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вино,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млечни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месни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етерични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масла,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бира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билки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билкови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козметични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средства 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−производство 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специализирани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храни и напитки (бебешки и детски, „космически“ храни);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−производство 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инструменти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консумативи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медицинска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дентална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диагностика и терапия и/или участие в над-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национална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производствена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верига;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1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персонална</a:t>
            </a: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медицина, диагностика 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индивидуална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терапия,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лечебни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лекарствени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форми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средства;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1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медицински</a:t>
            </a: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лечебен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туризъм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акцент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върху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възможностите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персонализация (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немасов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персонален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туризъм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−нано-технологии 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услуга на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медицината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</a:t>
            </a:r>
            <a:r>
              <a:rPr lang="ru-RU" sz="1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био</a:t>
            </a: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-технологии 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пряко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приложение за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здравословен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начин на живот;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−„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сини“ технологии и приложение на нови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методи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технологии в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устойчивото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ползване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речни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морски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ресурси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 на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инсталации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добиване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екологично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чиста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електроенергия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промишлена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вода;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зелена </a:t>
            </a:r>
            <a:r>
              <a:rPr lang="ru-RU" sz="1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икономика</a:t>
            </a: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13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9755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7920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b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проекти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(3)</a:t>
            </a:r>
            <a:b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7544" y="1412776"/>
            <a:ext cx="8208912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ru-RU" sz="5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Нови </a:t>
            </a:r>
            <a:r>
              <a:rPr lang="ru-RU" sz="5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технологии в </a:t>
            </a:r>
            <a:r>
              <a:rPr lang="ru-RU" sz="5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креативните</a:t>
            </a:r>
            <a:r>
              <a:rPr lang="ru-RU" sz="5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рекреативните </a:t>
            </a:r>
            <a:r>
              <a:rPr lang="ru-RU" sz="5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индустрии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културните</a:t>
            </a: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творческите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индустрии (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според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дефиниция на ЕК: архитектура,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архивно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дело 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библиотекарство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артистични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занаятчийство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аудио-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визуални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форми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филми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ТВ, видео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игри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мултимедия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културно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наследство, дизайн, вкл. моден дизайн, фестивали,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музика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сценични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визуални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изкуства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издателска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радио;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компютърни</a:t>
            </a: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мобилни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приложения 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игри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образователен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маркетинг и/или развлекателен характер;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алтернативен</a:t>
            </a: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еко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културен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фестивален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 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екстремен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туризъм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спорт (за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стимулиране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несезонен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немасов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а постоянен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нишов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туризъм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производство 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стоки 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съоръжения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пряко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приложение в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тези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сфери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(напр.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национални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носии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велосипеди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стени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катерене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др. стоки за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алтернативни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екстремни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спортове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костюми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декори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исторически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възстановки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специализирана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екипировка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печатни издания).</a:t>
            </a:r>
          </a:p>
        </p:txBody>
      </p:sp>
    </p:spTree>
    <p:extLst>
      <p:ext uri="{BB962C8B-B14F-4D97-AF65-F5344CB8AC3E}">
        <p14:creationId xmlns:p14="http://schemas.microsoft.com/office/powerpoint/2010/main" val="3624481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10801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проекти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(4)</a:t>
            </a: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51520" y="1124744"/>
            <a:ext cx="8640960" cy="5112568"/>
          </a:xfrm>
        </p:spPr>
        <p:txBody>
          <a:bodyPr numCol="1">
            <a:normAutofit fontScale="3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4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 </a:t>
            </a:r>
            <a:endParaRPr lang="ru-RU" sz="43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Проектите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трябва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внедряват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която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е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собствена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разработка или на база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интелектуални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права,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придобити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трети 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лица:</a:t>
            </a:r>
            <a:endParaRPr lang="bg-BG" sz="4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Наръчника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Осло (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Manuel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d’Oslo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3e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édition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© OECD/EUROPEAN COMMUNITIES 2005) </a:t>
            </a:r>
            <a:r>
              <a:rPr lang="ru-RU" sz="4300" b="1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иновация</a:t>
            </a:r>
            <a:r>
              <a:rPr lang="ru-RU" sz="4300" b="1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въвеждане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употреба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някакъв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нов или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значително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подобрен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продукт (стока или услуга) или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производствен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на нов метод за маркетинг или на нов 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организационен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метод в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търговската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практика,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организацията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работните места или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външните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връзки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създават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пазарни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предимства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при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това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повишават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конкурентоспособността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на </a:t>
            </a:r>
            <a:r>
              <a:rPr lang="ru-RU" sz="4300" i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фирмите</a:t>
            </a:r>
            <a:r>
              <a:rPr lang="ru-RU" sz="4300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3700" i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73050" indent="-27305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оглед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постигане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целите 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индикаторите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заложени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ОПИК 2014-2020, по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бъдат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финансирани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САМО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въвеждащи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продуктова</a:t>
            </a:r>
            <a:r>
              <a:rPr lang="ru-RU" sz="4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и/или </a:t>
            </a:r>
            <a:r>
              <a:rPr lang="ru-RU" sz="4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производствена</a:t>
            </a:r>
            <a:r>
              <a:rPr lang="ru-RU" sz="4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иновация</a:t>
            </a: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73050" indent="-27305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Проектът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е в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съответствие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хоризонталните</a:t>
            </a:r>
            <a:r>
              <a:rPr lang="ru-RU" sz="4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политики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залегнали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чл. 7 и чл. 8 на Регламент (ЕС) № 1303/2013 на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Европейския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парламент и на </a:t>
            </a:r>
            <a:r>
              <a:rPr lang="ru-RU" sz="4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Съвета</a:t>
            </a: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73050" indent="-27305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Проектът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следва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технически </a:t>
            </a:r>
            <a:r>
              <a:rPr lang="ru-RU" sz="4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осъществим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bg-BG" sz="4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6308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50405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51520" y="620688"/>
            <a:ext cx="8712968" cy="6048672"/>
          </a:xfrm>
        </p:spPr>
        <p:txBody>
          <a:bodyPr numCol="1">
            <a:normAutofit fontScale="3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4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400" b="1" dirty="0" err="1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4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400" b="1" dirty="0" err="1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проекти</a:t>
            </a:r>
            <a:r>
              <a:rPr lang="ru-RU" sz="4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(5)                                                       </a:t>
            </a:r>
            <a:endParaRPr lang="ru-RU" sz="43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Допустими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подкрепа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Елемент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„Инвестиции“, </a:t>
            </a: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49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случаите</a:t>
            </a: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режим </a:t>
            </a:r>
            <a:r>
              <a:rPr lang="ru-RU" sz="49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Регионална</a:t>
            </a: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инвестиционна</a:t>
            </a: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чл. 13 и чл. 14 от Регламент (ЕС) № 651/2014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предложения,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имат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свой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основен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предмет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осъществяването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първоначални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инвестиции в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нематериални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3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създаването</a:t>
            </a:r>
            <a:r>
              <a:rPr lang="ru-RU" sz="43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нов </a:t>
            </a:r>
            <a:r>
              <a:rPr lang="ru-RU" sz="43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стопански</a:t>
            </a:r>
            <a:r>
              <a:rPr lang="ru-RU" sz="43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обект</a:t>
            </a:r>
            <a:r>
              <a:rPr lang="ru-RU" sz="43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или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разширяването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капацитета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съществуващ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стопански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обект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или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диверсификацията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продукцията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стопански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обект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не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били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произвеждани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до момента в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стопанския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обект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Допустимите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трябва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надхвърлят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поне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200 %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счетоводната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стойност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активите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използват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повторно,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както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осчетоводени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през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финансовата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година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преди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започването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работата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проекта.</a:t>
            </a:r>
            <a:endParaRPr lang="ru-RU" sz="4300" i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основна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промяна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целия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производствен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съществуващ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стопански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обект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Допустимите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трябва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надхвърлят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амортизацията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активите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дейността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която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предстои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модернизирана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методът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производство или доставка,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който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заменя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въвеждането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нов или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значително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усъвършенства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), за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предходните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три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отчетни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периода (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години</a:t>
            </a:r>
            <a:r>
              <a:rPr lang="ru-RU" sz="4300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).</a:t>
            </a:r>
            <a:endParaRPr lang="ru-RU" sz="4300" i="1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2191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27584" y="1268760"/>
            <a:ext cx="7560840" cy="4968552"/>
          </a:xfrm>
        </p:spPr>
        <p:txBody>
          <a:bodyPr>
            <a:normAutofit lnSpcReduction="1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Основни параметри на процедурата (1)</a:t>
            </a: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Основна</a:t>
            </a:r>
            <a:r>
              <a:rPr 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цел 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процедура</a:t>
            </a:r>
            <a:r>
              <a:rPr lang="bg-BG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та: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Предоставяне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фокусирана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подкрепа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българските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 за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повишаване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иновационната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тематичните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области на ИСИС,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като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изпълнението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подкрепени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следва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води до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пазарна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реализация на продукт (стока или услуга) или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внедряване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приоритетните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направления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тематичните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области на ИСИС. </a:t>
            </a: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80975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Очаквани резултати: </a:t>
            </a:r>
            <a:r>
              <a:rPr lang="bg-BG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</a:t>
            </a:r>
            <a:r>
              <a:rPr lang="ru-RU" sz="1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арастване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дела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предприятията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внедряват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разпространяват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резултат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което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повиши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иновационния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им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капацитет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конкурентоспособност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8345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10801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Д</a:t>
            </a: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опустими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дейности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(1)</a:t>
            </a: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51520" y="1124744"/>
            <a:ext cx="8784976" cy="5256584"/>
          </a:xfrm>
        </p:spPr>
        <p:txBody>
          <a:bodyPr numCol="1">
            <a:normAutofit fontScale="400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4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 </a:t>
            </a:r>
            <a:endParaRPr lang="ru-RU" sz="43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49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Елемент</a:t>
            </a: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А „Инвестиции“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Придобиване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ново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необходимо за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внедряване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производството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иновативния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продукт (стока или услуга) или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Придобиване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права на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интелектуална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собственост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върху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иновациите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бъдат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подкрепяни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Придобиване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специализиран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софтуер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необходим за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внедряването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иновативния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продукт (стока или услуга) или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0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Елемент</a:t>
            </a:r>
            <a:r>
              <a:rPr lang="ru-RU" sz="5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Б „Услуги“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Консултантски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услуги в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подкрепа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иновациите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4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6870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21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7920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дейности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79512" y="548680"/>
            <a:ext cx="8856984" cy="6120680"/>
          </a:xfrm>
        </p:spPr>
        <p:txBody>
          <a:bodyPr numCol="1">
            <a:normAutofit fontScale="3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4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 </a:t>
            </a:r>
            <a:endParaRPr lang="ru-RU" sz="43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Консултантски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услуги в </a:t>
            </a: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подкрепа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иновациит</a:t>
            </a:r>
            <a:r>
              <a:rPr lang="en-US" sz="43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e: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en-US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консултиране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подпомагане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обучение в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областта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трансфера на знания;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консултиране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подпомагане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обучение в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областта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придобиването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защитата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експлоатацията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нематериални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en-US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консултиране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подпомагане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обучение в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областта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използването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стандарти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правилата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уреждат</a:t>
            </a:r>
            <a:endParaRPr lang="ru-RU" sz="43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en-US" sz="43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43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Помощните</a:t>
            </a:r>
            <a:r>
              <a:rPr lang="ru-RU" sz="43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услуги в </a:t>
            </a:r>
            <a:r>
              <a:rPr lang="ru-RU" sz="43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подкрепа</a:t>
            </a:r>
            <a:r>
              <a:rPr lang="ru-RU" sz="43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иновациите</a:t>
            </a:r>
            <a:r>
              <a:rPr lang="en-US" sz="43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ru-RU" sz="43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осигуряване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бази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данни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цел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по-ефективни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услуги;</a:t>
            </a:r>
            <a:endParaRPr lang="ru-RU" sz="43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осигуряване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библиотеки с цел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по-ефективни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услуги</a:t>
            </a:r>
            <a:r>
              <a:rPr lang="en-US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en-US" sz="43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en-US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осигуряване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пазарни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проучвания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цел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по-ефективни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или</a:t>
            </a:r>
            <a:r>
              <a:rPr lang="en-US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услуги</a:t>
            </a:r>
            <a:r>
              <a:rPr lang="en-US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en-US" sz="43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en-US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3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осигуряване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 лаборатории  с цел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по-ефективни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процеси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услуги</a:t>
            </a:r>
            <a:r>
              <a:rPr lang="en-US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en-US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осигуряване </a:t>
            </a: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етикети за качество с цел разработване на по-ефективни продукти, процеси или 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услуги</a:t>
            </a:r>
            <a:r>
              <a:rPr lang="en-US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ru-RU" sz="43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изпитване и сертифициране с цел разработване на по-ефективни продукти, процеси или </a:t>
            </a:r>
            <a:r>
              <a:rPr lang="ru-RU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услуги</a:t>
            </a:r>
            <a:r>
              <a:rPr lang="en-US" sz="43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43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860032" y="700579"/>
            <a:ext cx="3960440" cy="612068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Font typeface="Georgia" pitchFamily="18" charset="0"/>
              <a:buNone/>
              <a:defRPr/>
            </a:pPr>
            <a:r>
              <a:rPr lang="ru-RU" sz="4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</a:t>
            </a:r>
            <a:endParaRPr lang="ru-RU" sz="43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3211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22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10801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 </a:t>
            </a: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дейности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(1)</a:t>
            </a: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51520" y="908720"/>
            <a:ext cx="8784976" cy="5472608"/>
          </a:xfrm>
        </p:spPr>
        <p:txBody>
          <a:bodyPr numCol="1">
            <a:normAutofit fontScale="250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52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</a:t>
            </a:r>
            <a:endParaRPr lang="en-US" sz="5200" b="1" dirty="0" smtClean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52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     </a:t>
            </a:r>
            <a:endParaRPr lang="ru-RU" sz="52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чието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е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стартирало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подаване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предложение – с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изключение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предоставен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сключен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договор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прехвърляне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права по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интелектуална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собственост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удостоверяващ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че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внедряването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определен продукт(стока или услуга)/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кандидатът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трето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лице чрез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закупуване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по друг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законосъобразен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начин права по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интелектуална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собственост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рамките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проекта;</a:t>
            </a:r>
            <a:endParaRPr lang="ru-RU" sz="5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след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крайния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срок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дейностите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проекта;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вече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финансирани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публични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източници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закупуване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дълготрайни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втора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употреба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дълготрайни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не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заведени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път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получателя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помощта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доставчик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производител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строително-монтажни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работи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(СМР); </a:t>
            </a:r>
            <a:endParaRPr lang="ru-RU" sz="5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закупуване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машини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съоръжения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нематериални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дълготрайни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не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пряко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постигане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целите на проекта; </a:t>
            </a:r>
            <a:endParaRPr lang="en-US" sz="5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закупуване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компютърно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софтуер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административни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нужди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предприятието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(вкл.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софтуерни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управление – ERP, CRM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подобни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модули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тях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); 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5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77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93610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 </a:t>
            </a:r>
            <a:r>
              <a:rPr lang="ru-RU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дейности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(2)</a:t>
            </a: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79512" y="1196752"/>
            <a:ext cx="8856984" cy="5256584"/>
          </a:xfrm>
        </p:spPr>
        <p:txBody>
          <a:bodyPr numCol="1">
            <a:normAutofit fontScale="25000" lnSpcReduction="20000"/>
          </a:bodyPr>
          <a:lstStyle/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консултантски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услуги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предложение;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консултантски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юридически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счетоводни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услуги от общ характер (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различни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описаните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е в т.13.1 от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Насоките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закупуване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и/или доставка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ресурси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производство,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имащи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характер на стоково-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запаси (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суровини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полуобработени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компоненти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консумативи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резервни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части); 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участие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семинари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работни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срещи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изложения; 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закупуване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или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наемане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транспортни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средства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съоръжения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закриване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неконкурентоспособни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въглищни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мини;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извеждането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експлоатация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изграждането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атомни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електроцентрали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инвестиции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постигане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намаляване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емисиите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парникови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газове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изброени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приложение I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Директива 2003/87/ЕО;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обработката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продажбата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тютюн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тютюневи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изделия;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инвестиции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летищна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инфраструктура;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придобиването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товарни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автомобили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сухопътен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транспорт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5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43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2830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Приоритизиране на проектите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11560" y="1556792"/>
            <a:ext cx="7848872" cy="4680520"/>
          </a:xfrm>
        </p:spPr>
        <p:txBody>
          <a:bodyPr numCol="1">
            <a:normAutofit/>
          </a:bodyPr>
          <a:lstStyle/>
          <a:p>
            <a:pPr marL="466725" indent="-285750">
              <a:spcBef>
                <a:spcPts val="0"/>
              </a:spcBef>
              <a:buClr>
                <a:schemeClr val="bg2">
                  <a:lumMod val="25000"/>
                </a:schemeClr>
              </a:buClr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bg-BG" sz="15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Регионална специализация съгласно ИСИС 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– за проекти, попадащи в приоритетните тематични области за съответния район за планиране </a:t>
            </a:r>
            <a:r>
              <a:rPr lang="en-US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(NUTS 2)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180975" lvl="0" indent="0" algn="just" fontAlgn="base">
              <a:spcBef>
                <a:spcPts val="0"/>
              </a:spcBef>
              <a:buClrTx/>
              <a:buNone/>
            </a:pPr>
            <a:endParaRPr lang="bg-BG" sz="15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bg-BG" sz="15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Регионално приоритизиране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– за проекти, които се изпълняват на територията на Северозападен район за планиране.</a:t>
            </a:r>
          </a:p>
          <a:p>
            <a:pPr marL="180975" lvl="0" indent="0" algn="just" fontAlgn="base">
              <a:spcBef>
                <a:spcPts val="0"/>
              </a:spcBef>
              <a:buClrTx/>
              <a:buNone/>
            </a:pPr>
            <a:endParaRPr lang="bg-BG" sz="15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ru-RU" sz="15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Надграждане</a:t>
            </a:r>
            <a:r>
              <a:rPr lang="ru-RU" sz="15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резултати</a:t>
            </a:r>
            <a:r>
              <a:rPr lang="ru-RU" sz="15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5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Рамковите</a:t>
            </a:r>
            <a:r>
              <a:rPr lang="ru-RU" sz="15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програми</a:t>
            </a:r>
            <a:r>
              <a:rPr lang="ru-RU" sz="15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ЕС 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– проекти, които включват</a:t>
            </a:r>
            <a:r>
              <a:rPr lang="ru-RU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надграждане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резултати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Рамковите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програми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ЕС (вкл. ECSEL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Joint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Undertaking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endParaRPr lang="bg-BG" sz="15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bg-BG" sz="15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Подкрепа за </a:t>
            </a:r>
            <a:r>
              <a:rPr lang="bg-BG" sz="15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еко-иновции</a:t>
            </a:r>
            <a:r>
              <a:rPr lang="bg-BG" sz="15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– проекти, които </a:t>
            </a:r>
            <a:r>
              <a:rPr lang="ru-RU" sz="15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включват</a:t>
            </a:r>
            <a:r>
              <a:rPr lang="ru-RU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внедряване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еко-иновации</a:t>
            </a:r>
            <a:r>
              <a:rPr lang="ru-RU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bg-BG" sz="15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endParaRPr lang="bg-BG" sz="15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endParaRPr lang="bg-BG" sz="15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7750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29614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Продължителност 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проектите, краен срок 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за подаване, п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редоставяне </a:t>
            </a: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на допълнителна информация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8352928" cy="4680520"/>
          </a:xfrm>
        </p:spPr>
        <p:txBody>
          <a:bodyPr numCol="1">
            <a:normAutofit/>
          </a:bodyPr>
          <a:lstStyle/>
          <a:p>
            <a:pPr marL="180975" indent="0">
              <a:spcBef>
                <a:spcPts val="0"/>
              </a:spcBef>
              <a:buClr>
                <a:schemeClr val="bg2">
                  <a:lumMod val="25000"/>
                </a:schemeClr>
              </a:buClr>
              <a:buNone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Продължителността на изпълнение на всеки проект не следва да надвишава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18 месеца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считано от датата на влизане в сила на договора за предоставяне на безвъзмездна финансова помощ;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Кандидатите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могат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задават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допълнителни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въпроси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да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искат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разяснения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във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връзка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Насоките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до 21 дни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съответния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краен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срок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предложения.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Допълнителни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въпроси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могат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да се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задават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само по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поща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посочена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по-долу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ясно се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посочва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наименованието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подбор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Адрес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поща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en-US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innovation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@mi.government.bg</a:t>
            </a:r>
            <a:endParaRPr lang="ru-RU" sz="18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5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7748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412776"/>
            <a:ext cx="8424936" cy="2232249"/>
          </a:xfrm>
        </p:spPr>
        <p:txBody>
          <a:bodyPr/>
          <a:lstStyle/>
          <a:p>
            <a:pPr marL="182880" indent="0" algn="ctr">
              <a:buNone/>
            </a:pPr>
            <a:r>
              <a:rPr lang="bg-BG" sz="3600" dirty="0" smtClean="0"/>
              <a:t/>
            </a:r>
            <a:br>
              <a:rPr lang="bg-BG" sz="3600" dirty="0" smtClean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4400" dirty="0" smtClean="0"/>
              <a:t>Кандидатстване, оценка и договаряне</a:t>
            </a:r>
            <a:br>
              <a:rPr lang="bg-BG" sz="4400" dirty="0" smtClean="0"/>
            </a:br>
            <a:r>
              <a:rPr lang="bg-BG" sz="4400" dirty="0" smtClean="0"/>
              <a:t/>
            </a:r>
            <a:br>
              <a:rPr lang="bg-BG" sz="4400" dirty="0" smtClean="0"/>
            </a:br>
            <a:endParaRPr lang="bg-BG" sz="4400" dirty="0">
              <a:solidFill>
                <a:srgbClr val="00206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28728" y="5143512"/>
            <a:ext cx="6798281" cy="1512000"/>
            <a:chOff x="1428728" y="5143512"/>
            <a:chExt cx="6798281" cy="1512000"/>
          </a:xfrm>
        </p:grpSpPr>
        <p:pic>
          <p:nvPicPr>
            <p:cNvPr id="7" name="Picture 6" descr="OPIC1BG_COLOR_DOWN.f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5074" y="5143512"/>
              <a:ext cx="2011935" cy="1512000"/>
            </a:xfrm>
            <a:prstGeom prst="rect">
              <a:avLst/>
            </a:prstGeom>
          </p:spPr>
        </p:pic>
        <p:pic>
          <p:nvPicPr>
            <p:cNvPr id="8" name="Picture 7" descr="textEU+LOGO.fw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8728" y="5143512"/>
              <a:ext cx="1426950" cy="15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668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Подаване на проектни предложения</a:t>
            </a:r>
            <a:b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8352928" cy="4680520"/>
          </a:xfrm>
        </p:spPr>
        <p:txBody>
          <a:bodyPr numCol="1">
            <a:normAutofit/>
          </a:bodyPr>
          <a:lstStyle/>
          <a:p>
            <a:pPr marL="180975" indent="0">
              <a:spcBef>
                <a:spcPts val="0"/>
              </a:spcBef>
              <a:buClr>
                <a:schemeClr val="bg2">
                  <a:lumMod val="25000"/>
                </a:schemeClr>
              </a:buClr>
              <a:buNone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Подаването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предложение по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настоящата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процедура се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извършва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изцяло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електронен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път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чрез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попълване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уеб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базиран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формуляр за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формуляра и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придружителните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чрез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Информационната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система за управление и наблюдение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Структурните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инструменти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ЕС в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България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(ИСУН 2020)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единствено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използването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Квалифициран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електронен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подпис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(КЕП), чрез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модула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„Е-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“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следния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интернет адрес: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  <a:hlinkClick r:id="rId3"/>
              </a:rPr>
              <a:t>https://eumis2020.government.bg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 Приложение 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Насоките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предоставени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детайлни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указания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попълване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електронен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Формуляр 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прилагането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подписаните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придружителни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подаването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предложение с КЕП.</a:t>
            </a: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904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08912" cy="122413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Регулаторна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рамка и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етапи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оценяване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7344816" cy="4680520"/>
          </a:xfrm>
        </p:spPr>
        <p:txBody>
          <a:bodyPr numCol="1">
            <a:normAutofit fontScale="92500" lnSpcReduction="20000"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Регулаторна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рамка –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ПМС 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107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/10.0</a:t>
            </a:r>
            <a:r>
              <a:rPr lang="en-US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5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.2014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г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Процедура на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подбор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</a:t>
            </a:r>
            <a:r>
              <a:rPr lang="en-US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 един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краен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срок за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Крайният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срок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предложения е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19:00 часа на 04.04.2016 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г.</a:t>
            </a:r>
          </a:p>
          <a:p>
            <a:pPr marL="285750" lvl="0" indent="-2857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en-US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Срокът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извършване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оценката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проектните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предложения е 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 90 дни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издаването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заповедта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назначаване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оценителната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комисия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чл. 19, ал. 3 от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ПМС 107/2014 г.</a:t>
            </a:r>
            <a:r>
              <a:rPr lang="en-US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който може да бъде удължен от Ръководителя на УО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 120 дни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чл. 19, ал. 4</a:t>
            </a:r>
            <a:r>
              <a:rPr lang="en-US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bg-BG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 постъпили над 500 бр. проектни предложения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Етапи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а </a:t>
            </a:r>
            <a:r>
              <a:rPr lang="ru-RU" sz="18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оценяване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800" i="1" dirty="0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оценка на </a:t>
            </a:r>
            <a:r>
              <a:rPr lang="ru-RU" sz="1800" i="1" dirty="0" err="1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административното</a:t>
            </a:r>
            <a:r>
              <a:rPr lang="ru-RU" sz="1800" i="1" dirty="0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i="1" dirty="0" err="1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съответствие</a:t>
            </a:r>
            <a:r>
              <a:rPr lang="ru-RU" sz="1800" i="1" dirty="0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i="1" dirty="0" err="1" smtClean="0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допустимостта</a:t>
            </a:r>
            <a:r>
              <a:rPr lang="ru-RU" sz="1800" i="1" dirty="0" smtClean="0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ru-RU" sz="1800" i="1" dirty="0">
              <a:solidFill>
                <a:srgbClr val="2C54C6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800" i="1" dirty="0" err="1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техническа</a:t>
            </a:r>
            <a:r>
              <a:rPr lang="ru-RU" sz="1800" i="1" dirty="0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i="1" dirty="0" err="1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800" i="1" dirty="0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i="1" dirty="0" smtClean="0">
                <a:solidFill>
                  <a:srgbClr val="2C54C6"/>
                </a:solidFill>
                <a:latin typeface="Tahoma" pitchFamily="34" charset="0"/>
                <a:cs typeface="Tahoma" pitchFamily="34" charset="0"/>
              </a:rPr>
              <a:t>оценка;</a:t>
            </a:r>
            <a:endParaRPr lang="ru-RU" sz="1800" i="1" dirty="0">
              <a:solidFill>
                <a:srgbClr val="2C54C6"/>
              </a:solidFill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47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29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548680"/>
            <a:ext cx="8136904" cy="10801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Оценка на 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административно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съответствие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допустимост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7344816" cy="4680520"/>
          </a:xfrm>
        </p:spPr>
        <p:txBody>
          <a:bodyPr numCol="1">
            <a:normAutofit lnSpcReduction="10000"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Спазване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формалните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изисквания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Формуляра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публикувани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Насоките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Наличие на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всички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придружителни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представени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попълнени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подписани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 КЕП,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изискванията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Насоките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Когато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се установи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липса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и/или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несъответствие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критериите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административно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съответствие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допустимост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комисията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определя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срок 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отстраняване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5 работни 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дни</a:t>
            </a:r>
            <a:endParaRPr lang="ru-RU" sz="18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Исканията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представяне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допълнителни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разяснения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изпращат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през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ИСУН 2020 чрез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профил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кандидата,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кандидатът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известяван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посоченото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чрез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адрес,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асоцииран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неговия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профил</a:t>
            </a: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0282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052736"/>
            <a:ext cx="7776864" cy="5400600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Основни параметри на процедурата (2)</a:t>
            </a: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Общ бюджет на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50 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000 000 </a:t>
            </a:r>
            <a:r>
              <a:rPr 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8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Разпределение</a:t>
            </a:r>
            <a:r>
              <a:rPr 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бюджета 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зависимост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категорията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на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предприятието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-кандидат:</a:t>
            </a:r>
            <a:endParaRPr lang="ru-RU" sz="18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4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4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4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782356"/>
              </p:ext>
            </p:extLst>
          </p:nvPr>
        </p:nvGraphicFramePr>
        <p:xfrm>
          <a:off x="755576" y="3284984"/>
          <a:ext cx="7560841" cy="2592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662"/>
                <a:gridCol w="2268252"/>
                <a:gridCol w="2611927"/>
              </a:tblGrid>
              <a:tr h="1049356"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kern="1200" dirty="0" smtClean="0">
                          <a:solidFill>
                            <a:schemeClr val="lt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Микро</a:t>
                      </a:r>
                      <a:r>
                        <a:rPr lang="bg-BG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и малки предприятия</a:t>
                      </a:r>
                      <a:endParaRPr lang="bg-BG" sz="1400" b="1" kern="1200" dirty="0" smtClean="0">
                        <a:solidFill>
                          <a:schemeClr val="lt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kern="1200" dirty="0" smtClean="0">
                          <a:solidFill>
                            <a:schemeClr val="lt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Средни</a:t>
                      </a:r>
                      <a:r>
                        <a:rPr lang="bg-BG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предприятия</a:t>
                      </a:r>
                      <a:endParaRPr lang="bg-BG" sz="1400" b="1" kern="1200" dirty="0" smtClean="0">
                        <a:solidFill>
                          <a:schemeClr val="lt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kern="1200" dirty="0" smtClean="0">
                          <a:solidFill>
                            <a:schemeClr val="lt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Големи предприятия</a:t>
                      </a:r>
                      <a:endParaRPr lang="bg-BG" sz="1400" b="1" kern="1200" dirty="0">
                        <a:solidFill>
                          <a:schemeClr val="lt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542933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ru-RU" sz="14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29 337 450 лева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ru-RU" sz="14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15 000 000 евро</a:t>
                      </a:r>
                      <a:endParaRPr lang="ru-RU" sz="14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ru-RU" sz="14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29 337 450 лева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ru-RU" sz="14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15 000 000 евро</a:t>
                      </a:r>
                      <a:endParaRPr lang="ru-RU" sz="14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39 116 600 лева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20 000 000 евро</a:t>
                      </a:r>
                      <a:endParaRPr lang="ru-RU" sz="1400" b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3335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30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08912" cy="122413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Оценка на административно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съответствие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допустимост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7344816" cy="4680520"/>
          </a:xfrm>
        </p:spPr>
        <p:txBody>
          <a:bodyPr numCol="1">
            <a:noAutofit/>
          </a:bodyPr>
          <a:lstStyle/>
          <a:p>
            <a:pPr marL="342900" indent="-34290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дата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получаване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исканията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/информация се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счита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датата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отбелязана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ИСУН 2020,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която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кандидатът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влязъл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профила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си, за да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провери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съдържанието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изпратеното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чрез ИСУН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искане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 </a:t>
            </a: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случай че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посоченото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действие не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отразено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ИСУН</a:t>
            </a:r>
            <a:r>
              <a:rPr lang="en-US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2020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рамките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3 дни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изпращане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искането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срокът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представяне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допълнителни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/информация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започва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тече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деня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следващ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изтичането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3-дневния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срок</a:t>
            </a:r>
          </a:p>
          <a:p>
            <a:pPr marL="342900" indent="-34290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Оценителната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комисия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може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 всяко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време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проверява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декларираните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данни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както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да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изисква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разяснения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относно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представени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т. 23 от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Насоките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1765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31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08912" cy="122413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Право на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възражение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кандидатите</a:t>
            </a: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7344816" cy="4680520"/>
          </a:xfrm>
        </p:spPr>
        <p:txBody>
          <a:bodyPr numCol="1">
            <a:noAutofit/>
          </a:bodyPr>
          <a:lstStyle/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се допуска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въвеждането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допълнителни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критерии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оценка или изменение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критериите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време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провеждането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След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приключване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този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етап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оценката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интернет страница: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  <a:hlinkClick r:id="rId3"/>
              </a:rPr>
              <a:t>www.opcompetitiveness.bg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публикува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списък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предложените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отхвърляне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предложения 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основанията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отхвърлянето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им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Възражение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може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да се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срещу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предложението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оценителната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комисия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отхвърляне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предложение пред Ръководителя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Управляващия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орган</a:t>
            </a:r>
          </a:p>
        </p:txBody>
      </p:sp>
    </p:spTree>
    <p:extLst>
      <p:ext uri="{BB962C8B-B14F-4D97-AF65-F5344CB8AC3E}">
        <p14:creationId xmlns:p14="http://schemas.microsoft.com/office/powerpoint/2010/main" val="29219045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32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08912" cy="122413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Право на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възражение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кандидатите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7344816" cy="4680520"/>
          </a:xfrm>
        </p:spPr>
        <p:txBody>
          <a:bodyPr numCol="1">
            <a:normAutofit/>
          </a:bodyPr>
          <a:lstStyle/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Срок 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възражения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-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 7 работни дни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деня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следващ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датата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публикуване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списъка</a:t>
            </a: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Управляващият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орган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уведомява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писмено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резултатите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разглеждането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техните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възражения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срок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 20 работни дни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след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изтичането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срока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възражения</a:t>
            </a: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разглеждане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възраженията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протича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реда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чл. 20, ал. 4-13 от ПМС № 107/2014 г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случай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констатирана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основателност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дадено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възражение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предложение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се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връща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оценителния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етап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„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Техническа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оценка”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5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2350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33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08912" cy="122413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Техническа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финансова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оценка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7344816" cy="4680520"/>
          </a:xfrm>
        </p:spPr>
        <p:txBody>
          <a:bodyPr numCol="1">
            <a:noAutofit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Критериите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техническа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оценка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предложения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подробно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указани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Приложение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Й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Насоките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установяване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обстоятелства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и/или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неяснота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предоставената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предложение информация 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възможно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бъдат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изискани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разяснения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кандитатите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срок от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5 работни 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дни</a:t>
            </a:r>
            <a:r>
              <a:rPr lang="ru-RU" sz="1800" dirty="0"/>
              <a:t> </a:t>
            </a:r>
            <a:endParaRPr lang="ru-RU" sz="1800" dirty="0" smtClean="0"/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Исканията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представяне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допълнителни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разяснения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изпращат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през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ИСУН 2020 чрез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профил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кандидата,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кандидатът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известяван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посоченото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чрез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адрес,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асоцииран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неговия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профил</a:t>
            </a: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Предоставяната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допълнителна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информация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следва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съдържа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елементи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водещи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до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подобряване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първоначалното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предложение</a:t>
            </a:r>
            <a:endParaRPr lang="en-US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8808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34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36904" cy="10801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Техническа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финансова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оценка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7344816" cy="4680520"/>
          </a:xfrm>
        </p:spPr>
        <p:txBody>
          <a:bodyPr numCol="1">
            <a:noAutofit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звършва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проверка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липса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или наличие на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двойно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финансиране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или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него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наличие на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недопустими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Оценителната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комисия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служебно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коригира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премахва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съответните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бюджета на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 случай че проектното предложение получи „</a:t>
            </a:r>
            <a:r>
              <a:rPr lang="bg-BG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0” точки</a:t>
            </a:r>
            <a:r>
              <a:rPr lang="bg-BG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 показател </a:t>
            </a:r>
            <a:r>
              <a:rPr lang="en-US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II.</a:t>
            </a:r>
            <a:r>
              <a:rPr lang="bg-BG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 „Новост на подкрепяната иновация“ или по показател </a:t>
            </a:r>
            <a:r>
              <a:rPr lang="en-US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V</a:t>
            </a:r>
            <a:r>
              <a:rPr lang="bg-BG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.1 „Реалистичност на разходите по проекта“, проектното предложение се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отхвърля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Минимален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праг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класиране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– 60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точки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Максимален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брой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точки - 100</a:t>
            </a: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Процедура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подбор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-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предложения се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оценяват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класират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низходящ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ред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съобразно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получената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оценка до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покриване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общия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размер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финансовите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средства</a:t>
            </a:r>
          </a:p>
        </p:txBody>
      </p:sp>
    </p:spTree>
    <p:extLst>
      <p:ext uri="{BB962C8B-B14F-4D97-AF65-F5344CB8AC3E}">
        <p14:creationId xmlns:p14="http://schemas.microsoft.com/office/powerpoint/2010/main" val="947279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35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8064896" cy="115212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Процедура по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договаряне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7344816" cy="4680520"/>
          </a:xfrm>
        </p:spPr>
        <p:txBody>
          <a:bodyPr numCol="1">
            <a:noAutofit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Класирането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диференцирано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микро и малки,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средни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 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големи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предприятия </a:t>
            </a: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случай че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установена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погрешно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декларирана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категория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довела до одобрение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интензитет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безвъзмездната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по-висок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максимално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допустимия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и/или до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неправилно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класиране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съответния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кандидат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издадено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Решение за отказ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предоставяне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безвъзмездна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помощ</a:t>
            </a: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случай че в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категорията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/статуса на одобрен кандидат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сключване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договор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безвъзмездна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настъпи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промяна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и в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резултат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промяната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интензитетът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помощта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надхвърля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максимално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допустимия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новата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категория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т. 10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Насоките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съответния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кандидат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издадено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Решение за отказ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предоставяне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безвъзмездна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помощ</a:t>
            </a:r>
            <a:endParaRPr lang="ru-RU" sz="1800" i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630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36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620688"/>
            <a:ext cx="8064896" cy="129614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Процедура по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договаряне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7344816" cy="4680520"/>
          </a:xfrm>
        </p:spPr>
        <p:txBody>
          <a:bodyPr numCol="1">
            <a:noAutofit/>
          </a:bodyPr>
          <a:lstStyle/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сключване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договор,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Управляващият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орган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извършва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документална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проверка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подаването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предложения от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предприятия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осъществяващи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сходна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дейност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 В случай че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установено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наличие на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посоченото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обстоятелство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издадено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Решение за отказ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предоставяне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безвъзмездна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всяко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предложение, </a:t>
            </a:r>
            <a:r>
              <a:rPr lang="bg-BG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класирано</a:t>
            </a:r>
            <a:r>
              <a:rPr lang="bg-BG" sz="1800" b="1" dirty="0"/>
              <a:t> 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след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първото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такова по точки</a:t>
            </a:r>
            <a:endParaRPr lang="ru-RU" sz="18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71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412776"/>
            <a:ext cx="8424936" cy="2232249"/>
          </a:xfrm>
        </p:spPr>
        <p:txBody>
          <a:bodyPr/>
          <a:lstStyle/>
          <a:p>
            <a:pPr marL="182880" indent="0" algn="ctr">
              <a:buNone/>
            </a:pPr>
            <a:r>
              <a:rPr lang="bg-BG" sz="3600" dirty="0" smtClean="0"/>
              <a:t/>
            </a:r>
            <a:br>
              <a:rPr lang="bg-BG" sz="3600" dirty="0" smtClean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4400" dirty="0" smtClean="0"/>
              <a:t>Бюджет на проекта</a:t>
            </a:r>
            <a:br>
              <a:rPr lang="bg-BG" sz="4400" dirty="0" smtClean="0"/>
            </a:br>
            <a:r>
              <a:rPr lang="bg-BG" sz="4400" dirty="0" smtClean="0"/>
              <a:t/>
            </a:r>
            <a:br>
              <a:rPr lang="bg-BG" sz="4400" dirty="0" smtClean="0"/>
            </a:br>
            <a:endParaRPr lang="bg-BG" sz="4400" dirty="0">
              <a:solidFill>
                <a:srgbClr val="00206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28728" y="5143512"/>
            <a:ext cx="6798281" cy="1512000"/>
            <a:chOff x="1428728" y="5143512"/>
            <a:chExt cx="6798281" cy="1512000"/>
          </a:xfrm>
        </p:grpSpPr>
        <p:pic>
          <p:nvPicPr>
            <p:cNvPr id="7" name="Picture 6" descr="OPIC1BG_COLOR_DOWN.f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5074" y="5143512"/>
              <a:ext cx="2011935" cy="1512000"/>
            </a:xfrm>
            <a:prstGeom prst="rect">
              <a:avLst/>
            </a:prstGeom>
          </p:spPr>
        </p:pic>
        <p:pic>
          <p:nvPicPr>
            <p:cNvPr id="8" name="Picture 7" descr="textEU+LOGO.fw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8728" y="5143512"/>
              <a:ext cx="1426950" cy="15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79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38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920880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Условия за допустимост на разходите</a:t>
            </a: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(1)</a:t>
            </a:r>
            <a:endParaRPr lang="bg-BG" sz="20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chemeClr val="tx2"/>
                </a:solidFill>
              </a:rPr>
              <a:t>Да са необходими за изпълнението на проекта и да отговарят на принципите за добро финансово управление - икономичност, ефикасност и ефективност на вложените средства;</a:t>
            </a: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chemeClr val="tx2"/>
                </a:solidFill>
              </a:rPr>
              <a:t>Да бъдат извършени след </a:t>
            </a:r>
            <a:r>
              <a:rPr lang="ru-RU" sz="1800" dirty="0" err="1" smtClean="0">
                <a:solidFill>
                  <a:schemeClr val="tx2"/>
                </a:solidFill>
              </a:rPr>
              <a:t>подаване</a:t>
            </a:r>
            <a:r>
              <a:rPr lang="ru-RU" sz="1800" dirty="0" smtClean="0">
                <a:solidFill>
                  <a:schemeClr val="tx2"/>
                </a:solidFill>
              </a:rPr>
              <a:t> на </a:t>
            </a:r>
            <a:r>
              <a:rPr lang="ru-RU" sz="1800" dirty="0" err="1" smtClean="0">
                <a:solidFill>
                  <a:schemeClr val="tx2"/>
                </a:solidFill>
              </a:rPr>
              <a:t>проектното</a:t>
            </a:r>
            <a:r>
              <a:rPr lang="ru-RU" sz="1800" dirty="0" smtClean="0">
                <a:solidFill>
                  <a:schemeClr val="tx2"/>
                </a:solidFill>
              </a:rPr>
              <a:t> предложение до </a:t>
            </a:r>
            <a:r>
              <a:rPr lang="ru-RU" sz="1800" dirty="0">
                <a:solidFill>
                  <a:schemeClr val="tx2"/>
                </a:solidFill>
              </a:rPr>
              <a:t>изтичане на срока за изпълнение на проекта;</a:t>
            </a: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chemeClr val="tx2"/>
                </a:solidFill>
              </a:rPr>
              <a:t>Да са в съответствие с категориите </a:t>
            </a:r>
            <a:r>
              <a:rPr lang="ru-RU" sz="1800" dirty="0" err="1">
                <a:solidFill>
                  <a:schemeClr val="tx2"/>
                </a:solidFill>
              </a:rPr>
              <a:t>разходи</a:t>
            </a:r>
            <a:r>
              <a:rPr lang="ru-RU" sz="1800" dirty="0">
                <a:solidFill>
                  <a:schemeClr val="tx2"/>
                </a:solidFill>
              </a:rPr>
              <a:t>, включени в договора за предоставяне на безвъзмездна помощ;</a:t>
            </a: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chemeClr val="tx2"/>
                </a:solidFill>
              </a:rPr>
              <a:t>За разходите да е налична адекватна одитна следа, включително да са спазени разпоредбите за наличност на документите по чл. 140 от Регламент (ЕС) № 1303/2013 и да са действително платени не по-късно от датата на подаване на междинния/ финалния отчет по проекта от страна на бенефициента;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3957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39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920880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Условия за допустимост на разходите</a:t>
            </a: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(2)</a:t>
            </a:r>
            <a:endParaRPr lang="bg-BG" sz="20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chemeClr val="tx2"/>
                </a:solidFill>
              </a:rPr>
              <a:t>Да </a:t>
            </a:r>
            <a:r>
              <a:rPr lang="ru-RU" sz="1800" dirty="0" err="1" smtClean="0">
                <a:solidFill>
                  <a:schemeClr val="tx2"/>
                </a:solidFill>
              </a:rPr>
              <a:t>бъдат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 err="1" smtClean="0">
                <a:solidFill>
                  <a:schemeClr val="tx2"/>
                </a:solidFill>
              </a:rPr>
              <a:t>подкрепени</a:t>
            </a:r>
            <a:r>
              <a:rPr lang="ru-RU" sz="1800" dirty="0" smtClean="0">
                <a:solidFill>
                  <a:schemeClr val="tx2"/>
                </a:solidFill>
              </a:rPr>
              <a:t> от </a:t>
            </a:r>
            <a:r>
              <a:rPr lang="ru-RU" sz="1800" dirty="0" err="1" smtClean="0">
                <a:solidFill>
                  <a:schemeClr val="tx2"/>
                </a:solidFill>
              </a:rPr>
              <a:t>оригинални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 err="1" smtClean="0">
                <a:solidFill>
                  <a:schemeClr val="tx2"/>
                </a:solidFill>
              </a:rPr>
              <a:t>разходно-оправдателни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 err="1" smtClean="0">
                <a:solidFill>
                  <a:schemeClr val="tx2"/>
                </a:solidFill>
              </a:rPr>
              <a:t>документи</a:t>
            </a:r>
            <a:r>
              <a:rPr lang="ru-RU" sz="1800" dirty="0" smtClean="0">
                <a:solidFill>
                  <a:schemeClr val="tx2"/>
                </a:solidFill>
              </a:rPr>
              <a:t> и да </a:t>
            </a:r>
            <a:r>
              <a:rPr lang="bg-BG" sz="1800" dirty="0" smtClean="0">
                <a:solidFill>
                  <a:schemeClr val="tx2"/>
                </a:solidFill>
              </a:rPr>
              <a:t>са отразени в счетоводната документация на бенефициента чрез отделни счетоводни аналитични сметки или в отделна счетоводна система.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>
                <a:solidFill>
                  <a:schemeClr val="tx2"/>
                </a:solidFill>
              </a:rPr>
              <a:t>Следва</a:t>
            </a:r>
            <a:r>
              <a:rPr lang="ru-RU" sz="1800" dirty="0">
                <a:solidFill>
                  <a:schemeClr val="tx2"/>
                </a:solidFill>
              </a:rPr>
              <a:t> да се </a:t>
            </a:r>
            <a:r>
              <a:rPr lang="ru-RU" sz="1800" dirty="0" err="1">
                <a:solidFill>
                  <a:schemeClr val="tx2"/>
                </a:solidFill>
              </a:rPr>
              <a:t>има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предвид</a:t>
            </a:r>
            <a:r>
              <a:rPr lang="ru-RU" sz="1800" dirty="0">
                <a:solidFill>
                  <a:schemeClr val="tx2"/>
                </a:solidFill>
              </a:rPr>
              <a:t>, че при </a:t>
            </a:r>
            <a:r>
              <a:rPr lang="ru-RU" sz="1800" dirty="0" err="1">
                <a:solidFill>
                  <a:schemeClr val="tx2"/>
                </a:solidFill>
              </a:rPr>
              <a:t>разходването</a:t>
            </a:r>
            <a:r>
              <a:rPr lang="ru-RU" sz="1800" dirty="0">
                <a:solidFill>
                  <a:schemeClr val="tx2"/>
                </a:solidFill>
              </a:rPr>
              <a:t> на </a:t>
            </a:r>
            <a:r>
              <a:rPr lang="ru-RU" sz="1800" dirty="0" err="1">
                <a:solidFill>
                  <a:schemeClr val="tx2"/>
                </a:solidFill>
              </a:rPr>
              <a:t>средствата</a:t>
            </a:r>
            <a:r>
              <a:rPr lang="ru-RU" sz="1800" dirty="0">
                <a:solidFill>
                  <a:schemeClr val="tx2"/>
                </a:solidFill>
              </a:rPr>
              <a:t> от бюджета </a:t>
            </a:r>
            <a:r>
              <a:rPr lang="ru-RU" sz="1800" dirty="0" err="1">
                <a:solidFill>
                  <a:schemeClr val="tx2"/>
                </a:solidFill>
              </a:rPr>
              <a:t>бенефициентите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следва</a:t>
            </a:r>
            <a:r>
              <a:rPr lang="ru-RU" sz="1800" dirty="0">
                <a:solidFill>
                  <a:schemeClr val="tx2"/>
                </a:solidFill>
              </a:rPr>
              <a:t> да </a:t>
            </a:r>
            <a:r>
              <a:rPr lang="ru-RU" sz="1800" dirty="0" err="1">
                <a:solidFill>
                  <a:schemeClr val="tx2"/>
                </a:solidFill>
              </a:rPr>
              <a:t>спазват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правилата</a:t>
            </a:r>
            <a:r>
              <a:rPr lang="ru-RU" sz="1800" dirty="0">
                <a:solidFill>
                  <a:schemeClr val="tx2"/>
                </a:solidFill>
              </a:rPr>
              <a:t> за </a:t>
            </a:r>
            <a:r>
              <a:rPr lang="ru-RU" sz="1800" dirty="0" err="1">
                <a:solidFill>
                  <a:schemeClr val="tx2"/>
                </a:solidFill>
              </a:rPr>
              <a:t>определяне</a:t>
            </a:r>
            <a:r>
              <a:rPr lang="ru-RU" sz="1800" dirty="0">
                <a:solidFill>
                  <a:schemeClr val="tx2"/>
                </a:solidFill>
              </a:rPr>
              <a:t> на </a:t>
            </a:r>
            <a:r>
              <a:rPr lang="ru-RU" sz="1800" dirty="0" err="1">
                <a:solidFill>
                  <a:schemeClr val="tx2"/>
                </a:solidFill>
              </a:rPr>
              <a:t>изпълнители</a:t>
            </a:r>
            <a:r>
              <a:rPr lang="ru-RU" sz="1800" dirty="0">
                <a:solidFill>
                  <a:schemeClr val="tx2"/>
                </a:solidFill>
              </a:rPr>
              <a:t> на </a:t>
            </a:r>
            <a:r>
              <a:rPr lang="ru-RU" sz="1800" dirty="0" err="1">
                <a:solidFill>
                  <a:schemeClr val="tx2"/>
                </a:solidFill>
              </a:rPr>
              <a:t>дейности</a:t>
            </a:r>
            <a:r>
              <a:rPr lang="ru-RU" sz="1800" dirty="0">
                <a:solidFill>
                  <a:schemeClr val="tx2"/>
                </a:solidFill>
              </a:rPr>
              <a:t> по проекта, </a:t>
            </a:r>
            <a:r>
              <a:rPr lang="ru-RU" sz="1800" dirty="0" err="1">
                <a:solidFill>
                  <a:schemeClr val="tx2"/>
                </a:solidFill>
              </a:rPr>
              <a:t>които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са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заложени</a:t>
            </a:r>
            <a:r>
              <a:rPr lang="ru-RU" sz="1800" dirty="0">
                <a:solidFill>
                  <a:schemeClr val="tx2"/>
                </a:solidFill>
              </a:rPr>
              <a:t> в Глава </a:t>
            </a:r>
            <a:r>
              <a:rPr lang="ru-RU" sz="1800" dirty="0" err="1">
                <a:solidFill>
                  <a:schemeClr val="tx2"/>
                </a:solidFill>
              </a:rPr>
              <a:t>Четвърта</a:t>
            </a:r>
            <a:r>
              <a:rPr lang="ru-RU" sz="1800" dirty="0">
                <a:solidFill>
                  <a:schemeClr val="tx2"/>
                </a:solidFill>
              </a:rPr>
              <a:t> на Закона за управление на </a:t>
            </a:r>
            <a:r>
              <a:rPr lang="ru-RU" sz="1800" dirty="0" err="1">
                <a:solidFill>
                  <a:schemeClr val="tx2"/>
                </a:solidFill>
              </a:rPr>
              <a:t>средствата</a:t>
            </a:r>
            <a:r>
              <a:rPr lang="ru-RU" sz="1800" dirty="0">
                <a:solidFill>
                  <a:schemeClr val="tx2"/>
                </a:solidFill>
              </a:rPr>
              <a:t> от </a:t>
            </a:r>
            <a:r>
              <a:rPr lang="ru-RU" sz="1800" dirty="0" err="1">
                <a:solidFill>
                  <a:schemeClr val="tx2"/>
                </a:solidFill>
              </a:rPr>
              <a:t>европейските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структурни</a:t>
            </a:r>
            <a:r>
              <a:rPr lang="ru-RU" sz="1800" dirty="0">
                <a:solidFill>
                  <a:schemeClr val="tx2"/>
                </a:solidFill>
              </a:rPr>
              <a:t> и </a:t>
            </a:r>
            <a:r>
              <a:rPr lang="ru-RU" sz="1800" dirty="0" err="1">
                <a:solidFill>
                  <a:schemeClr val="tx2"/>
                </a:solidFill>
              </a:rPr>
              <a:t>инвестиционни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фондове</a:t>
            </a:r>
            <a:r>
              <a:rPr lang="ru-RU" sz="1800" dirty="0">
                <a:solidFill>
                  <a:schemeClr val="tx2"/>
                </a:solidFill>
              </a:rPr>
              <a:t>, </a:t>
            </a:r>
            <a:r>
              <a:rPr lang="ru-RU" sz="1800" dirty="0" err="1">
                <a:solidFill>
                  <a:schemeClr val="tx2"/>
                </a:solidFill>
              </a:rPr>
              <a:t>относимите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подзаконови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нормативни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актове</a:t>
            </a:r>
            <a:r>
              <a:rPr lang="ru-RU" sz="1800" dirty="0">
                <a:solidFill>
                  <a:schemeClr val="tx2"/>
                </a:solidFill>
              </a:rPr>
              <a:t> (</a:t>
            </a:r>
            <a:r>
              <a:rPr lang="ru-RU" sz="1800" dirty="0" err="1">
                <a:solidFill>
                  <a:schemeClr val="tx2"/>
                </a:solidFill>
              </a:rPr>
              <a:t>към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настоящия</a:t>
            </a:r>
            <a:r>
              <a:rPr lang="ru-RU" sz="1800" dirty="0">
                <a:solidFill>
                  <a:schemeClr val="tx2"/>
                </a:solidFill>
              </a:rPr>
              <a:t> момент Постановление на МС № 118 от 27.05.2014 г.) и </a:t>
            </a:r>
            <a:r>
              <a:rPr lang="ru-RU" sz="1800" dirty="0" err="1">
                <a:solidFill>
                  <a:schemeClr val="tx2"/>
                </a:solidFill>
              </a:rPr>
              <a:t>изискванията</a:t>
            </a:r>
            <a:r>
              <a:rPr lang="ru-RU" sz="1800" dirty="0">
                <a:solidFill>
                  <a:schemeClr val="tx2"/>
                </a:solidFill>
              </a:rPr>
              <a:t> на </a:t>
            </a:r>
            <a:r>
              <a:rPr lang="ru-RU" sz="1800" dirty="0" err="1">
                <a:solidFill>
                  <a:schemeClr val="tx2"/>
                </a:solidFill>
              </a:rPr>
              <a:t>Управляващия</a:t>
            </a:r>
            <a:r>
              <a:rPr lang="ru-RU" sz="1800" dirty="0">
                <a:solidFill>
                  <a:schemeClr val="tx2"/>
                </a:solidFill>
              </a:rPr>
              <a:t> орган. За </a:t>
            </a:r>
            <a:r>
              <a:rPr lang="ru-RU" sz="1800" dirty="0" err="1">
                <a:solidFill>
                  <a:schemeClr val="tx2"/>
                </a:solidFill>
              </a:rPr>
              <a:t>улеснение</a:t>
            </a:r>
            <a:r>
              <a:rPr lang="ru-RU" sz="1800" dirty="0">
                <a:solidFill>
                  <a:schemeClr val="tx2"/>
                </a:solidFill>
              </a:rPr>
              <a:t> на </a:t>
            </a:r>
            <a:r>
              <a:rPr lang="ru-RU" sz="1800" dirty="0" err="1">
                <a:solidFill>
                  <a:schemeClr val="tx2"/>
                </a:solidFill>
              </a:rPr>
              <a:t>бенефициентите</a:t>
            </a:r>
            <a:r>
              <a:rPr lang="ru-RU" sz="1800" dirty="0">
                <a:solidFill>
                  <a:schemeClr val="tx2"/>
                </a:solidFill>
              </a:rPr>
              <a:t> при </a:t>
            </a:r>
            <a:r>
              <a:rPr lang="ru-RU" sz="1800" dirty="0" err="1">
                <a:solidFill>
                  <a:schemeClr val="tx2"/>
                </a:solidFill>
              </a:rPr>
              <a:t>прилагането</a:t>
            </a:r>
            <a:r>
              <a:rPr lang="ru-RU" sz="1800" dirty="0">
                <a:solidFill>
                  <a:schemeClr val="tx2"/>
                </a:solidFill>
              </a:rPr>
              <a:t> на </a:t>
            </a:r>
            <a:r>
              <a:rPr lang="ru-RU" sz="1800" dirty="0" err="1">
                <a:solidFill>
                  <a:schemeClr val="tx2"/>
                </a:solidFill>
              </a:rPr>
              <a:t>описаните</a:t>
            </a:r>
            <a:r>
              <a:rPr lang="ru-RU" sz="1800" dirty="0">
                <a:solidFill>
                  <a:schemeClr val="tx2"/>
                </a:solidFill>
              </a:rPr>
              <a:t> правила УО е </a:t>
            </a:r>
            <a:r>
              <a:rPr lang="ru-RU" sz="1800" dirty="0" err="1">
                <a:solidFill>
                  <a:schemeClr val="tx2"/>
                </a:solidFill>
              </a:rPr>
              <a:t>публикувал</a:t>
            </a:r>
            <a:r>
              <a:rPr lang="ru-RU" sz="1800" dirty="0">
                <a:solidFill>
                  <a:schemeClr val="tx2"/>
                </a:solidFill>
              </a:rPr>
              <a:t> на сайта си </a:t>
            </a:r>
            <a:r>
              <a:rPr lang="ru-RU" sz="1800" dirty="0" err="1">
                <a:solidFill>
                  <a:schemeClr val="tx2"/>
                </a:solidFill>
              </a:rPr>
              <a:t>Ръководство</a:t>
            </a:r>
            <a:r>
              <a:rPr lang="ru-RU" sz="1800" dirty="0">
                <a:solidFill>
                  <a:schemeClr val="tx2"/>
                </a:solidFill>
              </a:rPr>
              <a:t> за </a:t>
            </a:r>
            <a:r>
              <a:rPr lang="ru-RU" sz="1800" dirty="0" err="1">
                <a:solidFill>
                  <a:schemeClr val="tx2"/>
                </a:solidFill>
              </a:rPr>
              <a:t>изпълнение</a:t>
            </a:r>
            <a:r>
              <a:rPr lang="ru-RU" sz="1800" dirty="0">
                <a:solidFill>
                  <a:schemeClr val="tx2"/>
                </a:solidFill>
              </a:rPr>
              <a:t> на договори за </a:t>
            </a:r>
            <a:r>
              <a:rPr lang="ru-RU" sz="1800" dirty="0" err="1">
                <a:solidFill>
                  <a:schemeClr val="tx2"/>
                </a:solidFill>
              </a:rPr>
              <a:t>безвъзмездна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финансова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помощ</a:t>
            </a:r>
            <a:r>
              <a:rPr lang="ru-RU" sz="1800" dirty="0">
                <a:solidFill>
                  <a:schemeClr val="tx2"/>
                </a:solidFill>
              </a:rPr>
              <a:t> по Оперативна </a:t>
            </a:r>
            <a:r>
              <a:rPr lang="ru-RU" sz="1800" dirty="0" err="1">
                <a:solidFill>
                  <a:schemeClr val="tx2"/>
                </a:solidFill>
              </a:rPr>
              <a:t>програма</a:t>
            </a:r>
            <a:r>
              <a:rPr lang="ru-RU" sz="1800" dirty="0">
                <a:solidFill>
                  <a:schemeClr val="tx2"/>
                </a:solidFill>
              </a:rPr>
              <a:t> „</a:t>
            </a:r>
            <a:r>
              <a:rPr lang="ru-RU" sz="1800" dirty="0" err="1">
                <a:solidFill>
                  <a:schemeClr val="tx2"/>
                </a:solidFill>
              </a:rPr>
              <a:t>Иновации</a:t>
            </a:r>
            <a:r>
              <a:rPr lang="ru-RU" sz="1800" dirty="0">
                <a:solidFill>
                  <a:schemeClr val="tx2"/>
                </a:solidFill>
              </a:rPr>
              <a:t> и </a:t>
            </a:r>
            <a:r>
              <a:rPr lang="ru-RU" sz="1800" dirty="0" err="1">
                <a:solidFill>
                  <a:schemeClr val="tx2"/>
                </a:solidFill>
              </a:rPr>
              <a:t>конкурентоспособност</a:t>
            </a:r>
            <a:r>
              <a:rPr lang="ru-RU" sz="1800" dirty="0">
                <a:solidFill>
                  <a:schemeClr val="tx2"/>
                </a:solidFill>
              </a:rPr>
              <a:t>“ 2014-2020.</a:t>
            </a: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schemeClr val="tx2"/>
              </a:solidFill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4143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196752"/>
            <a:ext cx="7776864" cy="5256584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Основни параметри на процедурата (3)</a:t>
            </a: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Минимален </a:t>
            </a:r>
            <a:r>
              <a:rPr lang="ru-RU" sz="1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максимален размер 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заявената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безвъзмездна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зависимост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категорията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предприятието</a:t>
            </a:r>
            <a:r>
              <a:rPr lang="ru-RU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-кандидат</a:t>
            </a:r>
            <a:r>
              <a:rPr lang="ru-RU" sz="1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361312"/>
              </p:ext>
            </p:extLst>
          </p:nvPr>
        </p:nvGraphicFramePr>
        <p:xfrm>
          <a:off x="683568" y="2636912"/>
          <a:ext cx="7848872" cy="1951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6942"/>
                <a:gridCol w="2364118"/>
                <a:gridCol w="2647812"/>
              </a:tblGrid>
              <a:tr h="792088">
                <a:tc>
                  <a:txBody>
                    <a:bodyPr/>
                    <a:lstStyle/>
                    <a:p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7188" indent="100013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400" b="1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Микро,</a:t>
                      </a:r>
                      <a:r>
                        <a:rPr lang="bg-BG" sz="1400" b="1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м</a:t>
                      </a:r>
                      <a:r>
                        <a:rPr lang="bg-BG" sz="1400" b="1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алки и средни </a:t>
                      </a:r>
                      <a:r>
                        <a:rPr lang="bg-BG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предприятия </a:t>
                      </a:r>
                      <a:endParaRPr lang="bg-BG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r>
                        <a:rPr lang="bg-BG" sz="1400" b="1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Големи </a:t>
                      </a:r>
                      <a:r>
                        <a:rPr lang="bg-BG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предприятия </a:t>
                      </a:r>
                      <a:endParaRPr lang="bg-BG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endParaRPr lang="bg-BG" sz="14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/>
                      <a:r>
                        <a:rPr lang="bg-BG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Минимален</a:t>
                      </a:r>
                      <a:r>
                        <a:rPr lang="bg-BG" sz="14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размер </a:t>
                      </a:r>
                      <a:endParaRPr lang="bg-BG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r>
                        <a:rPr lang="bg-BG" sz="140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000 лева</a:t>
                      </a:r>
                      <a:endParaRPr lang="bg-BG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100 000 лева</a:t>
                      </a:r>
                      <a:endParaRPr lang="bg-BG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83719">
                <a:tc>
                  <a:txBody>
                    <a:bodyPr/>
                    <a:lstStyle/>
                    <a:p>
                      <a:pPr algn="l"/>
                      <a:endParaRPr lang="bg-BG" sz="1400" b="1" kern="120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/>
                      <a:r>
                        <a:rPr lang="bg-BG" sz="14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Максимален размер</a:t>
                      </a:r>
                      <a:endParaRPr lang="bg-BG" sz="1400" b="1" kern="1200" dirty="0">
                        <a:solidFill>
                          <a:schemeClr val="dk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bg-BG" sz="140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000</a:t>
                      </a:r>
                      <a:r>
                        <a:rPr lang="bg-BG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000 лева</a:t>
                      </a:r>
                      <a:endParaRPr lang="bg-BG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g-BG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1 500 000 лева</a:t>
                      </a:r>
                      <a:endParaRPr lang="bg-BG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7584" y="4859868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Изключение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За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предприятията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Югозападен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район,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които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избрали по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Елемент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 „Инвестиции“ режим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Регионална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инвестиционна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помощ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съгласно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чл. 13 и чл. 14 от Регламент (ЕС) № 651/2014,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минималният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размер на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помощта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е 57 500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bg-BG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8001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40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(1)</a:t>
            </a: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bg-BG" sz="20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Елемент </a:t>
            </a:r>
            <a:r>
              <a:rPr lang="bg-BG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А „Инвестиции</a:t>
            </a: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bg-BG" sz="2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придобиване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2000" b="1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машини</a:t>
            </a:r>
            <a:r>
              <a:rPr lang="ru-RU" sz="2000" b="1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000" b="1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съоръжения</a:t>
            </a:r>
            <a:r>
              <a:rPr lang="ru-RU" sz="2000" b="1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2000" b="1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оборудване</a:t>
            </a:r>
            <a:r>
              <a:rPr lang="ru-RU" sz="17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представляващи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дълготрайни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материални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необходими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изпълнението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дейностите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 проекта;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7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bg-BG" sz="1800" b="1" dirty="0">
                <a:solidFill>
                  <a:srgbClr val="FF0000"/>
                </a:solidFill>
                <a:latin typeface="Arial" charset="0"/>
              </a:rPr>
              <a:t>ВАЖНО: </a:t>
            </a:r>
            <a:r>
              <a:rPr lang="bg-BG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Разходите за 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доставка, монтаж,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инсталиране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изпитване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въвеждане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експлоатация</a:t>
            </a:r>
            <a:r>
              <a:rPr lang="bg-BG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оборудването, следва да бъдат включени в общата стойност на дълготрайните активи, посочена в бюджета. 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случай, че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посочени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отделни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редове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същите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ще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бъдат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премахнати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от бюджета на проекта.</a:t>
            </a:r>
            <a:endParaRPr lang="bg-BG" sz="17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700" b="1" dirty="0">
              <a:solidFill>
                <a:schemeClr val="tx2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265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41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(2)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1043608" y="2204864"/>
            <a:ext cx="7272808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defRPr/>
            </a:pPr>
            <a: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Елемент А „Инвестиции“</a:t>
            </a: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16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придобиване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9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дълготрайни</a:t>
            </a:r>
            <a:r>
              <a:rPr lang="ru-RU" sz="19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9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нематериални</a:t>
            </a:r>
            <a:r>
              <a:rPr lang="ru-RU" sz="19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9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</a:t>
            </a:r>
            <a:r>
              <a:rPr lang="ru-RU" sz="19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(вкл.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разработване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софтуер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необходими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изпълнението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дейностите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 проекта</a:t>
            </a:r>
            <a:r>
              <a:rPr lang="en-US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ru-RU" sz="1700" dirty="0">
              <a:solidFill>
                <a:srgbClr val="21274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Придобиване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права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интелектуална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собственост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върху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иновациите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които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ще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бъдат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подкрепяни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процедурата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лицензионни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права за срока на проекта.</a:t>
            </a:r>
            <a:endParaRPr lang="en-US" sz="1700" dirty="0">
              <a:solidFill>
                <a:srgbClr val="21274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just" fontAlgn="base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ВАЖНО: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Разходите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нематериални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само до 50% от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общите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инвестиционни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първоначалната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инвестиция при приложим режим на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държавна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„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Регионална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инвестиционна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“.</a:t>
            </a:r>
          </a:p>
          <a:p>
            <a:pPr algn="just" fontAlgn="base">
              <a:spcAft>
                <a:spcPts val="600"/>
              </a:spcAft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4798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42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</a:t>
            </a: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bg-BG" sz="20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1043608" y="1916832"/>
            <a:ext cx="72728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600"/>
              </a:spcAft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ВАЖНО</a:t>
            </a:r>
            <a:r>
              <a:rPr lang="ru-RU" sz="1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:</a:t>
            </a:r>
            <a:r>
              <a:rPr lang="ru-RU" sz="16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Дълготрайните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материални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нематериални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придобити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със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средства по проекта,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бъдат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just" fontAlgn="base">
              <a:spcAft>
                <a:spcPts val="600"/>
              </a:spcAft>
              <a:defRPr/>
            </a:pPr>
            <a:endParaRPr lang="ru-RU" sz="16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използвани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единствено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стопанския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обект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който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получава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помощта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бъдат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амортизируеми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да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включени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предприятието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получаващо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помощта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бъдат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закупени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при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пазарни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условия от трети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страни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несвързани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купувача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останат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свързани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 проекта,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който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е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предоставена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помощта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за срок от минимум пет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години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или три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години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случай на МСП;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Придобитите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нови (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неупотребявани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и да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заведени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първи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път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от получателя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помощта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закупени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от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първи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доставчик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или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производител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algn="just" fontAlgn="base">
              <a:spcAft>
                <a:spcPts val="600"/>
              </a:spcAft>
              <a:defRPr/>
            </a:pPr>
            <a:endParaRPr lang="ru-RU" sz="16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algn="just" fontAlgn="base">
              <a:spcAft>
                <a:spcPts val="600"/>
              </a:spcAft>
              <a:defRPr/>
            </a:pPr>
            <a:endParaRPr lang="ru-RU" sz="16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algn="just" fontAlgn="base">
              <a:spcAft>
                <a:spcPts val="600"/>
              </a:spcAft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5835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43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(4)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1043608" y="2204864"/>
            <a:ext cx="72728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defRPr/>
            </a:pPr>
            <a: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Елемент </a:t>
            </a:r>
            <a:r>
              <a:rPr lang="bg-BG" sz="20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Б „Услуги“</a:t>
            </a:r>
            <a:endParaRPr lang="bg-BG" sz="20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16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консултантски</a:t>
            </a:r>
            <a:r>
              <a:rPr lang="ru-RU" sz="17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7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помощни</a:t>
            </a:r>
            <a:r>
              <a:rPr lang="ru-RU" sz="17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услуги 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подкрепа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иновациите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бъдат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извършени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изпълнение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дейностите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Елемент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Б „Услуги“</a:t>
            </a:r>
            <a:r>
              <a:rPr lang="en-US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just" fontAlgn="base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ВАЖНО: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Разходите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Елемент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Б „Услуги“ не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надвишават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50% от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общо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допустимите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 проекта</a:t>
            </a:r>
            <a:r>
              <a:rPr lang="bg-BG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 fontAlgn="base">
              <a:spcAft>
                <a:spcPts val="600"/>
              </a:spcAft>
              <a:defRPr/>
            </a:pP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Всички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консултантски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услуги в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подкрепа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иновациите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свързани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иновацията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която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се </a:t>
            </a:r>
            <a:r>
              <a:rPr lang="ru-RU" sz="1700" b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подкрепя</a:t>
            </a:r>
            <a:r>
              <a:rPr lang="ru-RU" sz="1700" b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 проекта.</a:t>
            </a:r>
          </a:p>
          <a:p>
            <a:pPr algn="just" fontAlgn="base">
              <a:spcAft>
                <a:spcPts val="600"/>
              </a:spcAft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889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44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(5)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971600" y="1988840"/>
            <a:ext cx="7344816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defRPr/>
            </a:pPr>
            <a: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Елемент </a:t>
            </a:r>
            <a:r>
              <a:rPr lang="bg-BG" sz="20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Б „Услуги“</a:t>
            </a:r>
            <a:endParaRPr lang="bg-BG" sz="20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16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консултантски</a:t>
            </a:r>
            <a:r>
              <a:rPr lang="ru-RU" sz="17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услуги 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подкрепа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иновациите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включват:</a:t>
            </a:r>
            <a:endParaRPr lang="en-US" sz="1700" dirty="0">
              <a:solidFill>
                <a:srgbClr val="21274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консултиране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подпомагане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обучение в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областта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трансфера на знания;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консултиране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подпомагане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обучение в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областта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придобиването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защитата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експлоатацията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нематериални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консултиране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подпомагане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обучение в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областта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използването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стандарти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правилата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които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уреждат</a:t>
            </a:r>
            <a:endParaRPr lang="ru-RU" sz="1700" dirty="0">
              <a:solidFill>
                <a:srgbClr val="21274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just" fontAlgn="base">
              <a:spcAft>
                <a:spcPts val="600"/>
              </a:spcAft>
              <a:defRPr/>
            </a:pPr>
            <a:r>
              <a:rPr lang="ru-RU" sz="16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ВАЖНО: </a:t>
            </a:r>
            <a:r>
              <a:rPr lang="ru-RU" sz="16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Разходите</a:t>
            </a:r>
            <a:r>
              <a:rPr lang="ru-RU" sz="16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обучение </a:t>
            </a:r>
            <a:r>
              <a:rPr lang="ru-RU" sz="16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</a:t>
            </a:r>
            <a:r>
              <a:rPr lang="ru-RU" sz="16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6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само за </a:t>
            </a:r>
            <a:r>
              <a:rPr lang="ru-RU" sz="16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лицата</a:t>
            </a:r>
            <a:r>
              <a:rPr lang="ru-RU" sz="16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6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които</a:t>
            </a:r>
            <a:r>
              <a:rPr lang="ru-RU" sz="16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</a:t>
            </a:r>
            <a:r>
              <a:rPr lang="ru-RU" sz="16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посочени</a:t>
            </a:r>
            <a:r>
              <a:rPr lang="ru-RU" sz="16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т. 9 „</a:t>
            </a:r>
            <a:r>
              <a:rPr lang="ru-RU" sz="16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Екип</a:t>
            </a:r>
            <a:r>
              <a:rPr lang="ru-RU" sz="16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6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от Формуляра за </a:t>
            </a:r>
            <a:r>
              <a:rPr lang="ru-RU" sz="16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кандидатстване</a:t>
            </a:r>
            <a:r>
              <a:rPr lang="ru-RU" sz="16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16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Разходите</a:t>
            </a:r>
            <a:r>
              <a:rPr lang="ru-RU" sz="16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командировки</a:t>
            </a:r>
            <a:r>
              <a:rPr lang="en-US" sz="16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6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във връзка с обучения</a:t>
            </a:r>
            <a:r>
              <a:rPr lang="ru-RU" sz="16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</a:t>
            </a:r>
            <a:r>
              <a:rPr lang="ru-RU" sz="16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6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 размерите, </a:t>
            </a:r>
            <a:r>
              <a:rPr lang="ru-RU" sz="16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определени</a:t>
            </a:r>
            <a:r>
              <a:rPr lang="ru-RU" sz="16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16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Наредбата</a:t>
            </a:r>
            <a:r>
              <a:rPr lang="ru-RU" sz="16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6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командировките</a:t>
            </a:r>
            <a:r>
              <a:rPr lang="ru-RU" sz="16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1600" b="1" i="1" dirty="0" err="1" smtClean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страната</a:t>
            </a:r>
            <a:r>
              <a:rPr lang="ru-RU" sz="1600" b="1" i="1" dirty="0" smtClean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1600" b="1" i="1" dirty="0">
              <a:solidFill>
                <a:srgbClr val="21274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fontAlgn="base">
              <a:spcAft>
                <a:spcPts val="600"/>
              </a:spcAft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2595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45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(6)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971600" y="1988840"/>
            <a:ext cx="7344816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defRPr/>
            </a:pPr>
            <a: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Елемент </a:t>
            </a:r>
            <a:r>
              <a:rPr lang="bg-BG" sz="20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Б „Услуги“</a:t>
            </a:r>
            <a:endParaRPr lang="bg-BG" sz="20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16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помощни</a:t>
            </a:r>
            <a:r>
              <a:rPr lang="ru-RU" sz="17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услуги </a:t>
            </a:r>
            <a:r>
              <a:rPr lang="ru-RU" sz="1700" dirty="0" smtClean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подкрепа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иновациите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включват:</a:t>
            </a:r>
          </a:p>
          <a:p>
            <a:pPr algn="just" fontAlgn="base">
              <a:spcAft>
                <a:spcPts val="600"/>
              </a:spcAft>
              <a:defRPr/>
            </a:pPr>
            <a:endParaRPr lang="en-US" sz="1700" dirty="0">
              <a:solidFill>
                <a:srgbClr val="21274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осигуряване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бази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данни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 цел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разработване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по-ефективни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продукти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процеси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или услуги;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осигуряване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библиотеки с цел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разработване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по-ефективни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продукти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процеси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или услуги /само за периода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изпълнение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проекта/;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осигуряване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пазарни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проучвания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 цел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разработване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по-ефективни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продукти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процеси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или услуги /до 20 000,00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лв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/;</a:t>
            </a:r>
          </a:p>
          <a:p>
            <a:pPr algn="just" fontAlgn="base">
              <a:spcAft>
                <a:spcPts val="600"/>
              </a:spcAft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3803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46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(</a:t>
            </a:r>
            <a:r>
              <a:rPr lang="bg-BG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971600" y="1988840"/>
            <a:ext cx="734481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defRPr/>
            </a:pPr>
            <a: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Елемент </a:t>
            </a:r>
            <a:r>
              <a:rPr lang="bg-BG" sz="20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Б „Услуги“</a:t>
            </a:r>
            <a:endParaRPr lang="bg-BG" sz="20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16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b="1" i="1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помощни</a:t>
            </a:r>
            <a:r>
              <a:rPr lang="ru-RU" sz="17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услуги </a:t>
            </a:r>
            <a:r>
              <a:rPr lang="en-US" sz="1700" b="1" i="1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подкрепа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иновациите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включват:</a:t>
            </a:r>
          </a:p>
          <a:p>
            <a:pPr algn="just" fontAlgn="base">
              <a:spcAft>
                <a:spcPts val="600"/>
              </a:spcAft>
              <a:defRPr/>
            </a:pPr>
            <a:endParaRPr lang="en-US" sz="1700" dirty="0">
              <a:solidFill>
                <a:srgbClr val="21274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осигуряване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етикети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качество с цел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разработване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по-ефективни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продукти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процеси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или услуги;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изпитване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сертифициране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 цел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разработване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по-ефективни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продукти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процеси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или услуги;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осигуряване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лаборатории /без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наемането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им от кандидата/ с цел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разработване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по-ефективни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продукти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процеси</a:t>
            </a:r>
            <a:r>
              <a:rPr lang="ru-RU" sz="1700" dirty="0">
                <a:solidFill>
                  <a:srgbClr val="21274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или услуги.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16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just" fontAlgn="base">
              <a:spcAft>
                <a:spcPts val="600"/>
              </a:spcAft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0574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47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bg-BG" sz="1600" dirty="0" smtClean="0">
                <a:solidFill>
                  <a:srgbClr val="000000"/>
                </a:solidFill>
                <a:latin typeface="Arial" charset="0"/>
              </a:rPr>
              <a:t>  </a:t>
            </a:r>
            <a:endParaRPr lang="en-US" sz="1600" dirty="0" smtClean="0">
              <a:solidFill>
                <a:srgbClr val="000000"/>
              </a:solidFill>
              <a:latin typeface="Arial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</a:t>
            </a:r>
            <a: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допустими разходи </a:t>
            </a:r>
            <a:r>
              <a:rPr lang="bg-BG" sz="20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(8)</a:t>
            </a:r>
            <a:endParaRPr lang="bg-BG" sz="20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rgbClr val="000000"/>
              </a:solidFill>
              <a:latin typeface="Arial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600" dirty="0" smtClean="0">
              <a:solidFill>
                <a:srgbClr val="000000"/>
              </a:solidFill>
              <a:latin typeface="Arial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Допустимо е и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придобиването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посочените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чрез договор за </a:t>
            </a:r>
            <a:r>
              <a:rPr lang="ru-RU" sz="17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краткосрочен финансов лизинг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в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който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се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съдържа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задължението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бенефициентът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закупи актива след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изтичането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договора за лизинг, но не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по-късно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от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крайния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срок на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изпълнение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проекта.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Придобиването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чрез финансов лизинг е допустимо при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спазване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условията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чл. 19, ал. 1 и ал. 3 на ПМС № 119/2014 г.  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16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Разходите за </a:t>
            </a:r>
            <a:r>
              <a:rPr lang="bg-BG" sz="1700" b="1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информация и комуникация са недопустими </a:t>
            </a:r>
            <a:r>
              <a:rPr lang="bg-BG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 финансиране по настоящата процедура. Въпреки това, бенефициентите следва да финансират със собствени средства посочените разходи с оглед изпълнение на задълженията им по Регламент 1303/2013 за мерки за комуникация и информация.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6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17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921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48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Данък добавена стойност (ДДС)</a:t>
            </a:r>
            <a:br>
              <a:rPr lang="bg-BG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11560" y="1556792"/>
            <a:ext cx="7848872" cy="4680520"/>
          </a:xfrm>
        </p:spPr>
        <p:txBody>
          <a:bodyPr numCol="1">
            <a:normAutofit/>
          </a:bodyPr>
          <a:lstStyle/>
          <a:p>
            <a:pPr marL="466725" indent="-285750">
              <a:spcBef>
                <a:spcPts val="0"/>
              </a:spcBef>
              <a:buClr>
                <a:schemeClr val="bg2">
                  <a:lumMod val="25000"/>
                </a:schemeClr>
              </a:buClr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n-US" sz="17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17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изготвянето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бюджета на проекта,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кандидатите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спазват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националното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законодателство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относно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третирането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ДДС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като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„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възстановим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 и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съответно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недопустим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или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като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„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невъзстановим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 и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съответно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допустим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 ОПИК и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настоящата</a:t>
            </a:r>
            <a:r>
              <a:rPr lang="ru-RU" sz="2100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процедура. </a:t>
            </a:r>
            <a:endParaRPr lang="ru-RU" sz="2100" i="1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2100" b="1" i="1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100" b="1" i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Важно: </a:t>
            </a:r>
            <a:r>
              <a:rPr lang="ru-RU" sz="2100" i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Режимът</a:t>
            </a:r>
            <a:r>
              <a:rPr lang="ru-RU" sz="2100" i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2100" i="1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</a:t>
            </a:r>
            <a:r>
              <a:rPr lang="ru-RU" sz="2100" i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ретиране</a:t>
            </a:r>
            <a:r>
              <a:rPr lang="ru-RU" sz="2100" i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2100" i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данъка</a:t>
            </a:r>
            <a:r>
              <a:rPr lang="ru-RU" sz="2100" i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i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2100" i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се </a:t>
            </a:r>
            <a:r>
              <a:rPr lang="ru-RU" sz="2100" i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отбележи</a:t>
            </a:r>
            <a:r>
              <a:rPr lang="ru-RU" sz="2100" i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раздел «</a:t>
            </a:r>
            <a:r>
              <a:rPr lang="ru-RU" sz="2100" i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Основни</a:t>
            </a:r>
            <a:r>
              <a:rPr lang="ru-RU" sz="2100" i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100" i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данни</a:t>
            </a:r>
            <a:r>
              <a:rPr lang="ru-RU" sz="2100" i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 на формуляра за </a:t>
            </a:r>
            <a:r>
              <a:rPr lang="ru-RU" sz="2100" i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кандидатстване</a:t>
            </a:r>
            <a:r>
              <a:rPr lang="ru-RU" sz="2100" i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2100" b="1" i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8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249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49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Изисквания</a:t>
            </a:r>
            <a:r>
              <a:rPr lang="bg-BG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при съставянето </a:t>
            </a:r>
            <a:r>
              <a:rPr lang="bg-BG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на Бюджет на проекта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7344816" cy="4680520"/>
          </a:xfrm>
        </p:spPr>
        <p:txBody>
          <a:bodyPr numCol="1">
            <a:normAutofit/>
          </a:bodyPr>
          <a:lstStyle/>
          <a:p>
            <a:pPr marL="180975" indent="0">
              <a:spcBef>
                <a:spcPts val="0"/>
              </a:spcBef>
              <a:buClr>
                <a:schemeClr val="bg2">
                  <a:lumMod val="25000"/>
                </a:schemeClr>
              </a:buClr>
              <a:buNone/>
            </a:pPr>
            <a:endParaRPr lang="ru-RU" sz="1600" b="1" i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Заложените разходи в бюджета на проекта следва да съответстват на представените пазарни цени, като е допустимо увеличение до 10 % от стойността на представената оферта и/или извлечение от каталог на производител/доставчик и/или проучване в интернет;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 оферти в чуждестранна валута, ще се взима предвид курсът на БНБ </a:t>
            </a:r>
            <a:r>
              <a:rPr lang="bg-BG" sz="1700" b="1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към </a:t>
            </a:r>
            <a:r>
              <a:rPr lang="ru-RU" sz="1700" b="1" i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дата 23.12.2015 г.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бюджета не се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посочват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марки, модели, технически характеристики и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други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указващи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насочващи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белези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към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конкретен актив или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доставчик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бюджета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няма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отделни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колони за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брой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единична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стойност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Кандидатите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опишат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броя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предвидените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/Услуги в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описателната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част на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бюджетните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редове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всеки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ред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се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записват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само и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единствено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еднакви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технически характеристики/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параметри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700" dirty="0" err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единични</a:t>
            </a:r>
            <a:r>
              <a:rPr lang="ru-RU" sz="17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цени.</a:t>
            </a: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0968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908720"/>
            <a:ext cx="7776864" cy="554461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Основни параметри на процедурата (4)</a:t>
            </a: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bg-BG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Режим на държавните помощи:</a:t>
            </a:r>
          </a:p>
          <a:p>
            <a:pPr marL="0" lvl="0" indent="0" algn="ctr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Елемент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А „Инвестиции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“</a:t>
            </a: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Елемент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А „Инвестиции“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могат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избират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приложимия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режим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държавни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помощи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зависимост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нуждите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си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спецификата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предложения проект между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1) </a:t>
            </a:r>
            <a:r>
              <a:rPr lang="ru-RU" sz="1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Регионална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инвестиционна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чл. 13 и чл. 14 от Регламент (ЕС) № 651/2014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Комисията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17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юни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2014 година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обявяване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някои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категории помощи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съвместими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вътрешния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приложение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членове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107 и 108 от Договора (OB L 187/26.06.2014).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или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2)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„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minimis”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Регламент (ЕС) № 1407/2013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Комисията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18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декември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2013 г.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относно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прилагането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членове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107 и 108 от Договора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функциониране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Европейския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съюз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„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minimis“.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0247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50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9592" y="2348880"/>
            <a:ext cx="7416824" cy="3744416"/>
          </a:xfrm>
        </p:spPr>
        <p:txBody>
          <a:bodyPr/>
          <a:lstStyle/>
          <a:p>
            <a:pPr lvl="1" algn="l">
              <a:defRPr/>
            </a:pPr>
            <a:r>
              <a:rPr lang="bg-BG" b="1" i="1" dirty="0" smtClean="0"/>
              <a:t>Вариант 1</a:t>
            </a:r>
            <a:r>
              <a:rPr lang="bg-BG" dirty="0" smtClean="0"/>
              <a:t> - с </a:t>
            </a:r>
            <a:r>
              <a:rPr lang="bg-BG" dirty="0"/>
              <a:t>авансово плащане, междинни плащания и окончателно </a:t>
            </a:r>
            <a:r>
              <a:rPr lang="bg-BG" dirty="0" smtClean="0"/>
              <a:t>плащане</a:t>
            </a:r>
            <a:r>
              <a:rPr lang="en-US" dirty="0"/>
              <a:t>;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/>
              <a:t/>
            </a:r>
            <a:br>
              <a:rPr lang="bg-BG" dirty="0"/>
            </a:br>
            <a:r>
              <a:rPr lang="bg-BG" b="1" i="1" dirty="0" smtClean="0"/>
              <a:t>Вариант </a:t>
            </a:r>
            <a:r>
              <a:rPr lang="bg-BG" b="1" i="1" dirty="0"/>
              <a:t>2</a:t>
            </a:r>
            <a:r>
              <a:rPr lang="bg-BG" dirty="0"/>
              <a:t>  - само </a:t>
            </a:r>
            <a:r>
              <a:rPr lang="bg-BG" dirty="0">
                <a:latin typeface="Tahoma" pitchFamily="34" charset="0"/>
                <a:ea typeface="Tahoma" pitchFamily="34" charset="0"/>
                <a:cs typeface="Tahoma" pitchFamily="34" charset="0"/>
              </a:rPr>
              <a:t>междинни</a:t>
            </a:r>
            <a:r>
              <a:rPr lang="bg-BG" dirty="0"/>
              <a:t> плащания и окончателно плащане;</a:t>
            </a:r>
            <a:br>
              <a:rPr lang="bg-BG" dirty="0"/>
            </a:br>
            <a:r>
              <a:rPr lang="bg-BG" dirty="0"/>
              <a:t/>
            </a:r>
            <a:br>
              <a:rPr lang="bg-BG" dirty="0"/>
            </a:br>
            <a:r>
              <a:rPr lang="bg-BG" b="1" i="1" dirty="0" smtClean="0"/>
              <a:t>Вариант </a:t>
            </a:r>
            <a:r>
              <a:rPr lang="bg-BG" b="1" i="1" dirty="0"/>
              <a:t>3</a:t>
            </a:r>
            <a:r>
              <a:rPr lang="bg-BG" dirty="0"/>
              <a:t>  - само окончателно </a:t>
            </a:r>
            <a:r>
              <a:rPr lang="bg-BG" dirty="0" smtClean="0"/>
              <a:t>плащане.</a:t>
            </a:r>
            <a:br>
              <a:rPr lang="bg-BG" dirty="0" smtClean="0"/>
            </a:br>
            <a:r>
              <a:rPr lang="bg-BG" dirty="0"/>
              <a:t/>
            </a:r>
            <a:br>
              <a:rPr lang="bg-BG" dirty="0"/>
            </a:br>
            <a:r>
              <a:rPr lang="bg-BG" b="1" i="1" dirty="0" smtClean="0">
                <a:solidFill>
                  <a:srgbClr val="FF0000"/>
                </a:solidFill>
              </a:rPr>
              <a:t>ВАЖНО: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bg-BG" b="1" i="1" dirty="0" smtClean="0"/>
              <a:t>Авансовото плащане е до </a:t>
            </a:r>
            <a:r>
              <a:rPr lang="ru-RU" b="1" i="1" dirty="0" smtClean="0"/>
              <a:t>40 </a:t>
            </a:r>
            <a:r>
              <a:rPr lang="ru-RU" b="1" i="1" dirty="0"/>
              <a:t>% от </a:t>
            </a:r>
            <a:r>
              <a:rPr lang="ru-RU" b="1" i="1" dirty="0" err="1"/>
              <a:t>сумата</a:t>
            </a:r>
            <a:r>
              <a:rPr lang="ru-RU" b="1" i="1" dirty="0"/>
              <a:t> на </a:t>
            </a:r>
            <a:r>
              <a:rPr lang="ru-RU" b="1" i="1" dirty="0" err="1"/>
              <a:t>одобрената</a:t>
            </a:r>
            <a:r>
              <a:rPr lang="ru-RU" b="1" i="1" dirty="0"/>
              <a:t> </a:t>
            </a:r>
            <a:r>
              <a:rPr lang="ru-RU" b="1" i="1" dirty="0" err="1" smtClean="0"/>
              <a:t>безвъзмездна</a:t>
            </a:r>
            <a:r>
              <a:rPr lang="ru-RU" b="1" i="1" dirty="0" smtClean="0"/>
              <a:t> </a:t>
            </a:r>
            <a:r>
              <a:rPr lang="ru-RU" b="1" i="1" dirty="0" err="1"/>
              <a:t>финансова</a:t>
            </a:r>
            <a:r>
              <a:rPr lang="ru-RU" b="1" i="1" dirty="0"/>
              <a:t> </a:t>
            </a:r>
            <a:r>
              <a:rPr lang="ru-RU" b="1" i="1" dirty="0" err="1"/>
              <a:t>помощ</a:t>
            </a:r>
            <a:r>
              <a:rPr lang="bg-BG" b="1" i="1" dirty="0" smtClean="0"/>
              <a:t>;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ru-RU" b="1" i="1" dirty="0" err="1"/>
              <a:t>Общата</a:t>
            </a:r>
            <a:r>
              <a:rPr lang="ru-RU" b="1" i="1" dirty="0"/>
              <a:t> сума на </a:t>
            </a:r>
            <a:r>
              <a:rPr lang="ru-RU" b="1" i="1" dirty="0" err="1"/>
              <a:t>авансовото</a:t>
            </a:r>
            <a:r>
              <a:rPr lang="ru-RU" b="1" i="1" dirty="0"/>
              <a:t> и </a:t>
            </a:r>
            <a:r>
              <a:rPr lang="ru-RU" b="1" i="1" dirty="0" err="1"/>
              <a:t>междинните</a:t>
            </a:r>
            <a:r>
              <a:rPr lang="ru-RU" b="1" i="1" dirty="0"/>
              <a:t> </a:t>
            </a:r>
            <a:r>
              <a:rPr lang="ru-RU" b="1" i="1" dirty="0" err="1"/>
              <a:t>плащания</a:t>
            </a:r>
            <a:r>
              <a:rPr lang="ru-RU" b="1" i="1" dirty="0"/>
              <a:t> не </a:t>
            </a:r>
            <a:r>
              <a:rPr lang="ru-RU" b="1" i="1" dirty="0" err="1"/>
              <a:t>може</a:t>
            </a:r>
            <a:r>
              <a:rPr lang="ru-RU" b="1" i="1" dirty="0"/>
              <a:t> да </a:t>
            </a:r>
            <a:r>
              <a:rPr lang="ru-RU" b="1" i="1" dirty="0" err="1"/>
              <a:t>превиши</a:t>
            </a:r>
            <a:r>
              <a:rPr lang="ru-RU" b="1" i="1" dirty="0"/>
              <a:t> 95 % от </a:t>
            </a:r>
            <a:r>
              <a:rPr lang="ru-RU" b="1" i="1" dirty="0" err="1"/>
              <a:t>общия</a:t>
            </a:r>
            <a:r>
              <a:rPr lang="ru-RU" b="1" i="1" dirty="0"/>
              <a:t> размер на </a:t>
            </a:r>
            <a:r>
              <a:rPr lang="ru-RU" b="1" i="1" dirty="0" err="1"/>
              <a:t>безвъзмездната</a:t>
            </a:r>
            <a:r>
              <a:rPr lang="ru-RU" b="1" i="1" dirty="0"/>
              <a:t> </a:t>
            </a:r>
            <a:r>
              <a:rPr lang="ru-RU" b="1" i="1" dirty="0" err="1"/>
              <a:t>помощ</a:t>
            </a:r>
            <a:r>
              <a:rPr lang="ru-RU" b="1" i="1" dirty="0"/>
              <a:t>.</a:t>
            </a:r>
            <a:br>
              <a:rPr lang="ru-RU" b="1" i="1" dirty="0"/>
            </a:br>
            <a:endParaRPr lang="bg-BG" b="1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920880" cy="1041296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bg-BG" sz="18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ru-RU" sz="1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ПОДКРЕПА ЗА ВНЕДРЯВАНЕ НА ИНОВАЦИИ В ПРЕДПРИЯТИЯТА</a:t>
            </a:r>
            <a:r>
              <a:rPr lang="bg-BG" sz="18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9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Варианти за изплащане на безвъзмездната </a:t>
            </a:r>
            <a:r>
              <a:rPr lang="ru-RU" sz="1900" b="1" dirty="0" err="1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финансова</a:t>
            </a:r>
            <a:r>
              <a:rPr lang="ru-RU" sz="19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900" b="1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помощ</a:t>
            </a:r>
            <a:endParaRPr lang="ru-RU" sz="19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9966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614670" y="2060848"/>
            <a:ext cx="5914659" cy="201622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bg-BG" sz="40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НОВИ</a:t>
            </a:r>
            <a:r>
              <a:rPr lang="bg-BG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bg-BG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bg-BG" dirty="0" smtClean="0">
                <a:solidFill>
                  <a:srgbClr val="002060"/>
                </a:solidFill>
              </a:rPr>
              <a:t>ВЪЗМОЖНОСТИ </a:t>
            </a:r>
          </a:p>
          <a:p>
            <a:pPr marL="18288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bg-BG" sz="3600" dirty="0">
                <a:solidFill>
                  <a:srgbClr val="002060"/>
                </a:solidFill>
              </a:rPr>
              <a:t> </a:t>
            </a:r>
            <a:r>
              <a:rPr lang="bg-BG" sz="3600" dirty="0" smtClean="0">
                <a:solidFill>
                  <a:srgbClr val="002060"/>
                </a:solidFill>
              </a:rPr>
              <a:t>         </a:t>
            </a:r>
            <a:r>
              <a:rPr lang="bg-BG" sz="4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2014 - 2020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27584" y="188641"/>
            <a:ext cx="7175351" cy="896584"/>
          </a:xfrm>
          <a:prstGeom prst="rect">
            <a:avLst/>
          </a:prstGeo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marL="228600" indent="-2286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28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  <a:defRPr/>
            </a:pPr>
            <a:r>
              <a:rPr lang="en-US" sz="3200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WWW.OPCOMPETITIVENESS.BG</a:t>
            </a:r>
            <a:endParaRPr lang="bg-BG" sz="3200" i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28596" y="5072074"/>
            <a:ext cx="8298479" cy="1512000"/>
            <a:chOff x="428596" y="5072074"/>
            <a:chExt cx="8298479" cy="1512000"/>
          </a:xfrm>
        </p:grpSpPr>
        <p:pic>
          <p:nvPicPr>
            <p:cNvPr id="8" name="Picture 7" descr="OPIC1BG_COLOR_DOWN.fw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15140" y="5072074"/>
              <a:ext cx="2011935" cy="1512000"/>
            </a:xfrm>
            <a:prstGeom prst="rect">
              <a:avLst/>
            </a:prstGeom>
          </p:spPr>
        </p:pic>
        <p:pic>
          <p:nvPicPr>
            <p:cNvPr id="14" name="Picture 13" descr="textEU+LOGO.f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8596" y="5072074"/>
              <a:ext cx="1426950" cy="15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461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908720"/>
            <a:ext cx="7776864" cy="554461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Основни параметри на процедурата (5)</a:t>
            </a: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bg-BG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Режим на държавните помощи:</a:t>
            </a:r>
          </a:p>
          <a:p>
            <a:pPr marL="0" lvl="0" indent="0" algn="ctr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Елемент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 „Услуги“</a:t>
            </a: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Приложимият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режим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държавна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минимална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Елемент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Б „Услуги“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определя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спрямо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категорията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предприятието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-кандидат: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1) „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Консултантски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помощни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услуги за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полза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МСП“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чл.28, пар. 4 от Регламент (ЕС) № 651/2014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Комисията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17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юни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2014 година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обявяване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някои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категории помощи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съвместими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вътрешния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приложение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членове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107 и 108 от Договора (OB L 187/26.06.2014),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приложим за микро, малки и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средни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2)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„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minimis“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Регламент (ЕС) № 1407/2013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Комисията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18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декември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2013 г.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относно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прилагането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членове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107 и 108 от Договора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функциониране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Европейския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съюз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„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minimis“,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приложим за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големи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7427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779463"/>
            <a:ext cx="7776864" cy="5673873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Основни параметри на процедурата (</a:t>
            </a: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bg-BG" sz="14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bg-BG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Максимален интензитет на помощта по режим „регионална инвестиционна помощ“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485403"/>
              </p:ext>
            </p:extLst>
          </p:nvPr>
        </p:nvGraphicFramePr>
        <p:xfrm>
          <a:off x="1043608" y="2204864"/>
          <a:ext cx="7272808" cy="2232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3303"/>
                <a:gridCol w="2529225"/>
                <a:gridCol w="2520280"/>
              </a:tblGrid>
              <a:tr h="864096">
                <a:tc>
                  <a:txBody>
                    <a:bodyPr/>
                    <a:lstStyle/>
                    <a:p>
                      <a:pPr marL="273050" indent="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200" dirty="0">
                          <a:effectLst/>
                        </a:rPr>
                        <a:t>Категория на предприятието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100" dirty="0">
                          <a:effectLst/>
                        </a:rPr>
                        <a:t>Максимален интензитет на помощта </a:t>
                      </a:r>
                      <a:r>
                        <a:rPr lang="bg-BG" sz="1100" dirty="0" smtClean="0">
                          <a:effectLst/>
                        </a:rPr>
                        <a:t>за </a:t>
                      </a:r>
                      <a:r>
                        <a:rPr lang="bg-BG" sz="1100" dirty="0">
                          <a:effectLst/>
                        </a:rPr>
                        <a:t>дейности </a:t>
                      </a:r>
                      <a:r>
                        <a:rPr lang="bg-BG" sz="1100" i="0" u="sng" dirty="0" smtClean="0">
                          <a:effectLst/>
                        </a:rPr>
                        <a:t>извън</a:t>
                      </a:r>
                      <a:r>
                        <a:rPr lang="bg-BG" sz="1100" dirty="0" smtClean="0">
                          <a:effectLst/>
                        </a:rPr>
                        <a:t> Югозападен район</a:t>
                      </a:r>
                      <a:endParaRPr lang="bg-BG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57188" indent="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100" dirty="0">
                          <a:effectLst/>
                        </a:rPr>
                        <a:t> </a:t>
                      </a:r>
                      <a:r>
                        <a:rPr lang="bg-BG" sz="1100" dirty="0" smtClean="0">
                          <a:effectLst/>
                        </a:rPr>
                        <a:t>Максимален </a:t>
                      </a:r>
                      <a:r>
                        <a:rPr lang="bg-BG" sz="1100" dirty="0">
                          <a:effectLst/>
                        </a:rPr>
                        <a:t>интензитет на помощта за дейности </a:t>
                      </a:r>
                      <a:r>
                        <a:rPr lang="bg-BG" sz="1100" u="sng" dirty="0" smtClean="0">
                          <a:effectLst/>
                        </a:rPr>
                        <a:t>в</a:t>
                      </a:r>
                      <a:r>
                        <a:rPr lang="bg-BG" sz="1100" dirty="0" smtClean="0">
                          <a:effectLst/>
                        </a:rPr>
                        <a:t> Югозападен</a:t>
                      </a:r>
                      <a:r>
                        <a:rPr lang="bg-BG" sz="1100" baseline="0" dirty="0" smtClean="0">
                          <a:effectLst/>
                        </a:rPr>
                        <a:t> район</a:t>
                      </a:r>
                      <a:endParaRPr lang="bg-BG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Микро и малки предприятия</a:t>
                      </a:r>
                      <a:endParaRPr lang="bg-BG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400" dirty="0">
                          <a:effectLst/>
                        </a:rPr>
                        <a:t>70 %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400" dirty="0">
                          <a:effectLst/>
                        </a:rPr>
                        <a:t> </a:t>
                      </a:r>
                      <a:r>
                        <a:rPr lang="bg-BG" sz="1400" dirty="0" smtClean="0">
                          <a:effectLst/>
                        </a:rPr>
                        <a:t>45 </a:t>
                      </a:r>
                      <a:r>
                        <a:rPr lang="bg-BG" sz="1400" dirty="0">
                          <a:effectLst/>
                        </a:rPr>
                        <a:t>%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Средни предприятия</a:t>
                      </a:r>
                      <a:endParaRPr lang="bg-BG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400" dirty="0">
                          <a:effectLst/>
                        </a:rPr>
                        <a:t>60 %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400" dirty="0">
                          <a:effectLst/>
                        </a:rPr>
                        <a:t> </a:t>
                      </a:r>
                      <a:r>
                        <a:rPr lang="bg-BG" sz="1400" dirty="0" smtClean="0">
                          <a:effectLst/>
                        </a:rPr>
                        <a:t>35 </a:t>
                      </a:r>
                      <a:r>
                        <a:rPr lang="bg-BG" sz="1400" dirty="0">
                          <a:effectLst/>
                        </a:rPr>
                        <a:t>%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Големи предприятия</a:t>
                      </a:r>
                      <a:endParaRPr lang="bg-BG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50 %</a:t>
                      </a:r>
                      <a:endParaRPr lang="bg-BG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800"/>
                        </a:spcAft>
                      </a:pPr>
                      <a:r>
                        <a:rPr lang="bg-BG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25 %</a:t>
                      </a:r>
                      <a:endParaRPr lang="bg-BG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7584" y="4653136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Максимален интензитет </a:t>
            </a:r>
            <a:r>
              <a:rPr lang="bg-BG" dirty="0" smtClean="0"/>
              <a:t>на помощта по </a:t>
            </a:r>
            <a:r>
              <a:rPr lang="bg-BG" b="1" dirty="0" smtClean="0"/>
              <a:t>режим </a:t>
            </a:r>
            <a:r>
              <a:rPr lang="en-US" b="1" dirty="0" smtClean="0"/>
              <a:t>“de minimis” </a:t>
            </a:r>
            <a:r>
              <a:rPr lang="bg-BG" dirty="0" smtClean="0"/>
              <a:t>и </a:t>
            </a:r>
            <a:r>
              <a:rPr lang="bg-BG" b="1" dirty="0" smtClean="0"/>
              <a:t>режим </a:t>
            </a:r>
            <a:r>
              <a:rPr lang="ru-RU" b="1" dirty="0"/>
              <a:t>„</a:t>
            </a:r>
            <a:r>
              <a:rPr lang="ru-RU" b="1" dirty="0" err="1"/>
              <a:t>консултантски</a:t>
            </a:r>
            <a:r>
              <a:rPr lang="ru-RU" b="1" dirty="0"/>
              <a:t> и </a:t>
            </a:r>
            <a:r>
              <a:rPr lang="ru-RU" b="1" dirty="0" err="1"/>
              <a:t>помощни</a:t>
            </a:r>
            <a:r>
              <a:rPr lang="ru-RU" b="1" dirty="0"/>
              <a:t> услуги за </a:t>
            </a:r>
            <a:r>
              <a:rPr lang="ru-RU" b="1" dirty="0" err="1"/>
              <a:t>иновации</a:t>
            </a:r>
            <a:r>
              <a:rPr lang="ru-RU" b="1" dirty="0"/>
              <a:t> в </a:t>
            </a:r>
            <a:r>
              <a:rPr lang="ru-RU" b="1" dirty="0" err="1"/>
              <a:t>полза</a:t>
            </a:r>
            <a:r>
              <a:rPr lang="ru-RU" b="1" dirty="0"/>
              <a:t> на МСП</a:t>
            </a:r>
            <a:r>
              <a:rPr lang="ru-RU" b="1" dirty="0" smtClean="0"/>
              <a:t>“: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u="sng" dirty="0" smtClean="0"/>
              <a:t>90 % </a:t>
            </a:r>
            <a:r>
              <a:rPr lang="ru-RU" b="1" dirty="0" smtClean="0"/>
              <a:t>- </a:t>
            </a:r>
            <a:r>
              <a:rPr lang="ru-RU" dirty="0" smtClean="0"/>
              <a:t>независимо от </a:t>
            </a:r>
            <a:r>
              <a:rPr lang="ru-RU" dirty="0" err="1" smtClean="0"/>
              <a:t>категорията</a:t>
            </a:r>
            <a:r>
              <a:rPr lang="ru-RU" dirty="0" smtClean="0"/>
              <a:t> на </a:t>
            </a:r>
            <a:r>
              <a:rPr lang="ru-RU" dirty="0" err="1" smtClean="0"/>
              <a:t>предприятието</a:t>
            </a:r>
            <a:r>
              <a:rPr lang="ru-RU" dirty="0" smtClean="0"/>
              <a:t> и </a:t>
            </a:r>
            <a:r>
              <a:rPr lang="ru-RU" dirty="0" err="1" smtClean="0"/>
              <a:t>районът</a:t>
            </a:r>
            <a:r>
              <a:rPr lang="ru-RU" dirty="0" smtClean="0"/>
              <a:t>, </a:t>
            </a:r>
            <a:r>
              <a:rPr lang="ru-RU" dirty="0" err="1" smtClean="0"/>
              <a:t>където</a:t>
            </a:r>
            <a:r>
              <a:rPr lang="ru-RU" dirty="0" smtClean="0"/>
              <a:t> се </a:t>
            </a:r>
            <a:r>
              <a:rPr lang="ru-RU" dirty="0" err="1" smtClean="0"/>
              <a:t>изпълнява</a:t>
            </a:r>
            <a:r>
              <a:rPr lang="ru-RU" dirty="0" smtClean="0"/>
              <a:t> </a:t>
            </a:r>
            <a:r>
              <a:rPr lang="ru-RU" dirty="0" err="1" smtClean="0"/>
              <a:t>дейността</a:t>
            </a:r>
            <a:r>
              <a:rPr lang="ru-RU" b="1" dirty="0" smtClean="0"/>
              <a:t>.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31431346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Допустими кандидати </a:t>
            </a: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 търговци по смисъла на Търговския закон или Закона за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кооперациите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да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еквивалентно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лице по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смисъла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законодателството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държава-членка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Европейското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икономическо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пространство; 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имат минимум три приключени финансови години (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2013, 2014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2015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.); 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не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попадат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забранителните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режими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Регламент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Комисията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(ЕС) № 651/2014 от 17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юни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2014 година, Регламент (ЕС) № 1407/2013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Комисията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18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декември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2013 г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недопустими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съобразно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демаркационната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линия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планове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програми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финансирани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средства на ЕС.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3052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ВНЕДРЯВАНЕ НА ИНОВАЦИИ В ПРЕДПРИЯТИЯТА“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836712"/>
            <a:ext cx="7920880" cy="5616624"/>
          </a:xfrm>
        </p:spPr>
        <p:txBody>
          <a:bodyPr>
            <a:normAutofit fontScale="925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ru-RU" sz="20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</a:t>
            </a:r>
            <a:r>
              <a:rPr lang="ru-RU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кандидати</a:t>
            </a:r>
            <a:r>
              <a:rPr lang="ru-RU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(1)</a:t>
            </a: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Предприятия, чиято основна дейност или дейността, за която кандидатстват за финансиране се отнася до</a:t>
            </a:r>
            <a:r>
              <a:rPr lang="ru-RU" sz="15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сектора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рибарството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аквакултурите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уредени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Регламент  (ЕС) № 1379/2013;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сектора 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първично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производство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селскостопански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сектора 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продажба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селскостопански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следните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случаи: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когато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размерът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помощта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е определен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основа на цените или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количествата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този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вид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изкупувани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първичните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производители или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предлагани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съответните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предприятия; или 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когато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помощта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е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задължението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прехвърлена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частично или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изцяло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първичните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производители;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сектор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стоманодобив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случай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сектор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въгледобив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случай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сектор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корабостроене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случай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сектора 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производство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синтетични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влакна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случай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сектор 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транспорт,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както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свързаната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него инфраструктура в случай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ru-RU" sz="15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 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дистрибуция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електроенергия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енергийните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инфраструктури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случай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286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6825A5457E964C9F04450A9C8C82CB" ma:contentTypeVersion="0" ma:contentTypeDescription="Създаване на нов документ" ma:contentTypeScope="" ma:versionID="bff7cea51b324d191132489e9baa2fc2">
  <xsd:schema xmlns:xsd="http://www.w3.org/2001/XMLSchema" xmlns:xs="http://www.w3.org/2001/XMLSchema" xmlns:p="http://schemas.microsoft.com/office/2006/metadata/properties" xmlns:ns2="6ecd46a9-be8c-4060-a833-d291ab4ecad3" targetNamespace="http://schemas.microsoft.com/office/2006/metadata/properties" ma:root="true" ma:fieldsID="79e51eafffbaf3b1dc8c5d4e3973e965" ns2:_="">
    <xsd:import namespace="6ecd46a9-be8c-4060-a833-d291ab4ecad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cd46a9-be8c-4060-a833-d291ab4ecad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Стойност на ИД на документ" ma:description="Стойността на ИД на документ, присвоен на този елемент." ma:internalName="_dlc_DocId" ma:readOnly="true">
      <xsd:simpleType>
        <xsd:restriction base="dms:Text"/>
      </xsd:simpleType>
    </xsd:element>
    <xsd:element name="_dlc_DocIdUrl" ma:index="9" nillable="true" ma:displayName="ИД на документ" ma:description="Постоянна връзка към този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ъдържание"/>
        <xsd:element ref="dc:title" minOccurs="0" maxOccurs="1" ma:index="4" ma:displayName="Заглав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ecd46a9-be8c-4060-a833-d291ab4ecad3">P6FQSRT7ZU5Y-3-7</_dlc_DocId>
    <_dlc_DocIdUrl xmlns="6ecd46a9-be8c-4060-a833-d291ab4ecad3">
      <Url>https://www.uni-ruse.bg/projects/_layouts/15/DocIdRedir.aspx?ID=P6FQSRT7ZU5Y-3-7</Url>
      <Description>P6FQSRT7ZU5Y-3-7</Description>
    </_dlc_DocIdUrl>
  </documentManagement>
</p:properties>
</file>

<file path=customXml/itemProps1.xml><?xml version="1.0" encoding="utf-8"?>
<ds:datastoreItem xmlns:ds="http://schemas.openxmlformats.org/officeDocument/2006/customXml" ds:itemID="{98478887-B8C9-472C-99D0-45B1CABF6DF1}"/>
</file>

<file path=customXml/itemProps2.xml><?xml version="1.0" encoding="utf-8"?>
<ds:datastoreItem xmlns:ds="http://schemas.openxmlformats.org/officeDocument/2006/customXml" ds:itemID="{18A4CAF9-828E-4183-B7ED-1ED7530DA400}"/>
</file>

<file path=customXml/itemProps3.xml><?xml version="1.0" encoding="utf-8"?>
<ds:datastoreItem xmlns:ds="http://schemas.openxmlformats.org/officeDocument/2006/customXml" ds:itemID="{3D5F2105-9E00-463D-BB96-EC63DBDA28B5}"/>
</file>

<file path=customXml/itemProps4.xml><?xml version="1.0" encoding="utf-8"?>
<ds:datastoreItem xmlns:ds="http://schemas.openxmlformats.org/officeDocument/2006/customXml" ds:itemID="{7C869403-B4E2-4855-B834-118688B45649}"/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6131</Words>
  <Application>Microsoft Office PowerPoint</Application>
  <PresentationFormat>Презентация на цял екран (4:3)</PresentationFormat>
  <Paragraphs>619</Paragraphs>
  <Slides>51</Slides>
  <Notes>49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Заглавия на слайдовете</vt:lpstr>
      </vt:variant>
      <vt:variant>
        <vt:i4>51</vt:i4>
      </vt:variant>
    </vt:vector>
  </HeadingPairs>
  <TitlesOfParts>
    <vt:vector size="53" baseType="lpstr">
      <vt:lpstr>OPIK-Portrait_Transperant_14</vt:lpstr>
      <vt:lpstr>3_OPIK-Portrait_Transperant_14</vt:lpstr>
      <vt:lpstr>ОПЕРАТИВНА ПРОГРАМА “ИНОВАЦИИ И КОНКУРЕНТОСПОСОБНОСТ“ 2014-2020  „Подкрепа за внедряване на иновации в предприятията“  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 Недопустими кандидати (5)   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  Допустими проекти (3) </vt:lpstr>
      <vt:lpstr>“ПОДКРЕПА ЗА ВНЕДРЯВАНЕ НА ИНОВАЦИИ В ПРЕДПРИЯТИЯТА“   Допустими проекти (3) </vt:lpstr>
      <vt:lpstr>“ПОДКРЕПА ЗА ВНЕДРЯВАНЕ НА ИНОВАЦИИ В ПРЕДПРИЯТИЯТА“  Допустими проекти (4) </vt:lpstr>
      <vt:lpstr>“ПОДКРЕПА ЗА ВНЕДРЯВАНЕ НА ИНОВАЦИИ В ПРЕДПРИЯТИЯТА“   </vt:lpstr>
      <vt:lpstr>“ПОДКРЕПА ЗА ВНЕДРЯВАНЕ НА ИНОВАЦИИ В ПРЕДПРИЯТИЯТА“  Допустими дейности (1) </vt:lpstr>
      <vt:lpstr>“ПОДКРЕПА ЗА ВНЕДРЯВАНЕ НА ИНОВАЦИИ В ПРЕДПРИЯТИЯТА“ Допустими дейности (2) </vt:lpstr>
      <vt:lpstr>“ПОДКРЕПА ЗА ВНЕДРЯВАНЕ НА ИНОВАЦИИ В ПРЕДПРИЯТИЯТА“  Недопустими дейности (1) </vt:lpstr>
      <vt:lpstr>“ПОДКРЕПА ЗА ВНЕДРЯВАНЕ НА ИНОВАЦИИ В ПРЕДПРИЯТИЯТА“  Недопустими дейности (2) </vt:lpstr>
      <vt:lpstr>“ПОДКРЕПА ЗА ВНЕДРЯВАНЕ НА ИНОВАЦИИ В ПРЕДПРИЯТИЯТА“    Приоритизиране на проектите </vt:lpstr>
      <vt:lpstr>“ПОДКРЕПА ЗА ВНЕДРЯВАНЕ НА ИНОВАЦИИ В ПРЕДПРИЯТИЯТА“   Продължителност на проектите, краен срок за подаване, предоставяне на допълнителна информация </vt:lpstr>
      <vt:lpstr>  Кандидатстване, оценка и договаряне  </vt:lpstr>
      <vt:lpstr>“ПОДКРЕПА ЗА ВНЕДРЯВАНЕ НА ИНОВАЦИИ В ПРЕДПРИЯТИЯТА“    Подаване на проектни предложения </vt:lpstr>
      <vt:lpstr>“ПОДКРЕПА ЗА ВНЕДРЯВАНЕ НА ИНОВАЦИИ В ПРЕДПРИЯТИЯТА“   Регулаторна рамка и етапи на оценяване </vt:lpstr>
      <vt:lpstr>“ПОДКРЕПА ЗА ВНЕДРЯВАНЕ НА ИНОВАЦИИ В ПРЕДПРИЯТИЯТА“   Оценка на административно съответствие и допустимост </vt:lpstr>
      <vt:lpstr>“ПОДКРЕПА ЗА ВНЕДРЯВАНЕ НА ИНОВАЦИИ В ПРЕДПРИЯТИЯТА“   Оценка на административно съответствие и допустимост    </vt:lpstr>
      <vt:lpstr>“ПОДКРЕПА ЗА ВНЕДРЯВАНЕ НА ИНОВАЦИИ В ПРЕДПРИЯТИЯТА“   Право на възражение на кандидатите </vt:lpstr>
      <vt:lpstr>“ПОДКРЕПА ЗА ВНЕДРЯВАНЕ НА ИНОВАЦИИ В ПРЕДПРИЯТИЯТА“   Право на възражение на кандидатите  </vt:lpstr>
      <vt:lpstr>“ПОДКРЕПА ЗА ВНЕДРЯВАНЕ НА ИНОВАЦИИ В ПРЕДПРИЯТИЯТА“   Техническа и финансова оценка   </vt:lpstr>
      <vt:lpstr>“ПОДКРЕПА ЗА ВНЕДРЯВАНЕ НА ИНОВАЦИИ В ПРЕДПРИЯТИЯТА“   Техническа и финансова оценка   </vt:lpstr>
      <vt:lpstr>“ПОДКРЕПА ЗА ВНЕДРЯВАНЕ НА ИНОВАЦИИ В ПРЕДПРИЯТИЯТА“   Процедура по договаряне </vt:lpstr>
      <vt:lpstr>“ПОДКРЕПА ЗА ВНЕДРЯВАНЕ НА ИНОВАЦИИ В ПРЕДПРИЯТИЯТА“   Процедура по договаряне    </vt:lpstr>
      <vt:lpstr>  Бюджет на проекта 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</vt:lpstr>
      <vt:lpstr>“ПОДКРЕПА ЗА ВНЕДРЯВАНЕ НА ИНОВАЦИИ В ПРЕДПРИЯТИЯТА“    Данък добавена стойност (ДДС) </vt:lpstr>
      <vt:lpstr>“ПОДКРЕПА ЗА ВНЕДРЯВАНЕ НА ИНОВАЦИИ В ПРЕДПРИЯТИЯТА“    Изисквания  при съставянето на Бюджет на проекта</vt:lpstr>
      <vt:lpstr>Вариант 1 - с авансово плащане, междинни плащания и окончателно плащане;  Вариант 2  - само междинни плащания и окончателно плащане;  Вариант 3  - само окончателно плащане.  ВАЖНО: Авансовото плащане е до 40 % от сумата на одобрената безвъзмездна финансова помощ; Общата сума на авансовото и междинните плащания не може да превиши 95 % от общия размер на безвъзмездната помощ. 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Стела</dc:creator>
  <cp:lastModifiedBy>User</cp:lastModifiedBy>
  <cp:revision>351</cp:revision>
  <dcterms:created xsi:type="dcterms:W3CDTF">2015-05-04T12:28:54Z</dcterms:created>
  <dcterms:modified xsi:type="dcterms:W3CDTF">2016-02-12T09:43:13Z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0x010100BA6825A5457E964C9F04450A9C8C82CB</vt:lpwstr>
  </property>
  <property fmtid="{D5CDD505-2E9C-101B-9397-08002B2CF9AE}" pid="3" name="_dlc_DocIdItemGuid">
    <vt:lpwstr>a9fba544-d99a-4aac-8acd-2e8d03b58872</vt:lpwstr>
  </property>
</Properties>
</file>