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80" r:id="rId2"/>
    <p:sldId id="281" r:id="rId3"/>
    <p:sldId id="282" r:id="rId4"/>
    <p:sldId id="301" r:id="rId5"/>
    <p:sldId id="285" r:id="rId6"/>
    <p:sldId id="284" r:id="rId7"/>
    <p:sldId id="286" r:id="rId8"/>
    <p:sldId id="288" r:id="rId9"/>
    <p:sldId id="291" r:id="rId10"/>
    <p:sldId id="293" r:id="rId11"/>
    <p:sldId id="294" r:id="rId12"/>
    <p:sldId id="295" r:id="rId13"/>
    <p:sldId id="296" r:id="rId14"/>
    <p:sldId id="297" r:id="rId15"/>
    <p:sldId id="298" r:id="rId16"/>
    <p:sldId id="300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149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9" autoAdjust="0"/>
    <p:restoredTop sz="98807" autoAdjust="0"/>
  </p:normalViewPr>
  <p:slideViewPr>
    <p:cSldViewPr>
      <p:cViewPr varScale="1">
        <p:scale>
          <a:sx n="68" d="100"/>
          <a:sy n="68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A26984-DDBF-4124-A5BA-527AE102556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A26984-DDBF-4124-A5BA-527AE102556D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66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A26984-DDBF-4124-A5BA-527AE102556D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227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6697C94A-E24F-4758-86CD-76AB63C7786A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BC7F4822-37AB-4A15-BF93-B2DD2DF8C7FA}" type="slidenum">
              <a:rPr lang="fr-FR"/>
              <a:pPr/>
              <a:t>‹#›</a:t>
            </a:fld>
            <a:endParaRPr lang="fr-FR"/>
          </a:p>
        </p:txBody>
      </p:sp>
      <p:grpSp>
        <p:nvGrpSpPr>
          <p:cNvPr id="59403" name="40 Grupo"/>
          <p:cNvGrpSpPr>
            <a:grpSpLocks/>
          </p:cNvGrpSpPr>
          <p:nvPr userDrawn="1"/>
        </p:nvGrpSpPr>
        <p:grpSpPr bwMode="auto">
          <a:xfrm flipH="1">
            <a:off x="-36513" y="5543550"/>
            <a:ext cx="9139238" cy="1341438"/>
            <a:chOff x="-4311" y="5517232"/>
            <a:chExt cx="9148310" cy="1340768"/>
          </a:xfrm>
        </p:grpSpPr>
        <p:sp>
          <p:nvSpPr>
            <p:cNvPr id="39" name="38 Flecha derecha"/>
            <p:cNvSpPr/>
            <p:nvPr/>
          </p:nvSpPr>
          <p:spPr bwMode="auto">
            <a:xfrm flipH="1">
              <a:off x="-4311" y="5517232"/>
              <a:ext cx="9144000" cy="128391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2D050"/>
            </a:solidFill>
            <a:ln w="12700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 anchorCtr="1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>
                <a:defRPr/>
              </a:pPr>
              <a:endPara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cs typeface="Arial" charset="0"/>
              </a:endParaRPr>
            </a:p>
            <a:p>
              <a:pPr>
                <a:defRPr/>
              </a:pPr>
              <a:endPara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cs typeface="Arial" charset="0"/>
              </a:endParaRPr>
            </a:p>
          </p:txBody>
        </p:sp>
        <p:sp>
          <p:nvSpPr>
            <p:cNvPr id="38" name="37 Forma libre"/>
            <p:cNvSpPr/>
            <p:nvPr/>
          </p:nvSpPr>
          <p:spPr bwMode="auto">
            <a:xfrm flipH="1">
              <a:off x="-2" y="5889505"/>
              <a:ext cx="9144001" cy="968495"/>
            </a:xfrm>
            <a:custGeom>
              <a:avLst/>
              <a:gdLst>
                <a:gd name="connsiteX0" fmla="*/ 0 w 9144001"/>
                <a:gd name="connsiteY0" fmla="*/ 320978 h 1283910"/>
                <a:gd name="connsiteX1" fmla="*/ 8502046 w 9144001"/>
                <a:gd name="connsiteY1" fmla="*/ 320978 h 1283910"/>
                <a:gd name="connsiteX2" fmla="*/ 8502046 w 9144001"/>
                <a:gd name="connsiteY2" fmla="*/ 0 h 1283910"/>
                <a:gd name="connsiteX3" fmla="*/ 9144001 w 9144001"/>
                <a:gd name="connsiteY3" fmla="*/ 641955 h 1283910"/>
                <a:gd name="connsiteX4" fmla="*/ 8502046 w 9144001"/>
                <a:gd name="connsiteY4" fmla="*/ 1283910 h 1283910"/>
                <a:gd name="connsiteX5" fmla="*/ 8502046 w 9144001"/>
                <a:gd name="connsiteY5" fmla="*/ 962933 h 1283910"/>
                <a:gd name="connsiteX6" fmla="*/ 0 w 9144001"/>
                <a:gd name="connsiteY6" fmla="*/ 962933 h 1283910"/>
                <a:gd name="connsiteX7" fmla="*/ 0 w 9144001"/>
                <a:gd name="connsiteY7" fmla="*/ 320978 h 1283910"/>
                <a:gd name="connsiteX0" fmla="*/ 0 w 9144001"/>
                <a:gd name="connsiteY0" fmla="*/ 320978 h 962933"/>
                <a:gd name="connsiteX1" fmla="*/ 8502046 w 9144001"/>
                <a:gd name="connsiteY1" fmla="*/ 320978 h 962933"/>
                <a:gd name="connsiteX2" fmla="*/ 8502046 w 9144001"/>
                <a:gd name="connsiteY2" fmla="*/ 0 h 962933"/>
                <a:gd name="connsiteX3" fmla="*/ 9144001 w 9144001"/>
                <a:gd name="connsiteY3" fmla="*/ 641955 h 962933"/>
                <a:gd name="connsiteX4" fmla="*/ 8502046 w 9144001"/>
                <a:gd name="connsiteY4" fmla="*/ 962933 h 962933"/>
                <a:gd name="connsiteX5" fmla="*/ 0 w 9144001"/>
                <a:gd name="connsiteY5" fmla="*/ 962933 h 962933"/>
                <a:gd name="connsiteX6" fmla="*/ 0 w 9144001"/>
                <a:gd name="connsiteY6" fmla="*/ 320978 h 962933"/>
                <a:gd name="connsiteX0" fmla="*/ 0 w 9144001"/>
                <a:gd name="connsiteY0" fmla="*/ 320978 h 968495"/>
                <a:gd name="connsiteX1" fmla="*/ 8502046 w 9144001"/>
                <a:gd name="connsiteY1" fmla="*/ 320978 h 968495"/>
                <a:gd name="connsiteX2" fmla="*/ 8502046 w 9144001"/>
                <a:gd name="connsiteY2" fmla="*/ 0 h 968495"/>
                <a:gd name="connsiteX3" fmla="*/ 9144001 w 9144001"/>
                <a:gd name="connsiteY3" fmla="*/ 641955 h 968495"/>
                <a:gd name="connsiteX4" fmla="*/ 8748463 w 9144001"/>
                <a:gd name="connsiteY4" fmla="*/ 968495 h 968495"/>
                <a:gd name="connsiteX5" fmla="*/ 0 w 9144001"/>
                <a:gd name="connsiteY5" fmla="*/ 962933 h 968495"/>
                <a:gd name="connsiteX6" fmla="*/ 0 w 9144001"/>
                <a:gd name="connsiteY6" fmla="*/ 320978 h 968495"/>
                <a:gd name="connsiteX0" fmla="*/ 0 w 9144001"/>
                <a:gd name="connsiteY0" fmla="*/ 320978 h 968495"/>
                <a:gd name="connsiteX1" fmla="*/ 8502046 w 9144001"/>
                <a:gd name="connsiteY1" fmla="*/ 320978 h 968495"/>
                <a:gd name="connsiteX2" fmla="*/ 8502046 w 9144001"/>
                <a:gd name="connsiteY2" fmla="*/ 0 h 968495"/>
                <a:gd name="connsiteX3" fmla="*/ 9144001 w 9144001"/>
                <a:gd name="connsiteY3" fmla="*/ 641955 h 968495"/>
                <a:gd name="connsiteX4" fmla="*/ 8820471 w 9144001"/>
                <a:gd name="connsiteY4" fmla="*/ 968495 h 968495"/>
                <a:gd name="connsiteX5" fmla="*/ 0 w 9144001"/>
                <a:gd name="connsiteY5" fmla="*/ 962933 h 968495"/>
                <a:gd name="connsiteX6" fmla="*/ 0 w 9144001"/>
                <a:gd name="connsiteY6" fmla="*/ 320978 h 968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1" h="968495">
                  <a:moveTo>
                    <a:pt x="0" y="320978"/>
                  </a:moveTo>
                  <a:lnTo>
                    <a:pt x="8502046" y="320978"/>
                  </a:lnTo>
                  <a:lnTo>
                    <a:pt x="8502046" y="0"/>
                  </a:lnTo>
                  <a:lnTo>
                    <a:pt x="9144001" y="641955"/>
                  </a:lnTo>
                  <a:lnTo>
                    <a:pt x="8820471" y="968495"/>
                  </a:lnTo>
                  <a:lnTo>
                    <a:pt x="0" y="962933"/>
                  </a:lnTo>
                  <a:lnTo>
                    <a:pt x="0" y="320978"/>
                  </a:lnTo>
                  <a:close/>
                </a:path>
              </a:pathLst>
            </a:custGeom>
            <a:solidFill>
              <a:srgbClr val="029075"/>
            </a:solidFill>
            <a:ln w="12700" cap="flat" cmpd="sng" algn="ctr">
              <a:solidFill>
                <a:srgbClr val="09967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 anchorCtr="1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>
                <a:defRPr/>
              </a:pPr>
              <a:endPara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cs typeface="Arial" charset="0"/>
              </a:endParaRPr>
            </a:p>
            <a:p>
              <a:pPr>
                <a:defRPr/>
              </a:pPr>
              <a:endPara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cs typeface="Arial" charset="0"/>
              </a:endParaRPr>
            </a:p>
          </p:txBody>
        </p:sp>
      </p:grpSp>
      <p:graphicFrame>
        <p:nvGraphicFramePr>
          <p:cNvPr id="59406" name="Object 14"/>
          <p:cNvGraphicFramePr>
            <a:graphicFrameLocks noChangeAspect="1"/>
          </p:cNvGraphicFramePr>
          <p:nvPr/>
        </p:nvGraphicFramePr>
        <p:xfrm>
          <a:off x="65088" y="621581"/>
          <a:ext cx="4587875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3" name="Image" r:id="rId3" imgW="5498413" imgH="2171429" progId="">
                  <p:embed/>
                </p:oleObj>
              </mc:Choice>
              <mc:Fallback>
                <p:oleObj name="Image" r:id="rId3" imgW="5498413" imgH="2171429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8" y="621581"/>
                        <a:ext cx="4587875" cy="180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>
                                <a:alpha val="70195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bg2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7" name="Rectangle 3"/>
          <p:cNvSpPr>
            <a:spLocks noChangeArrowheads="1"/>
          </p:cNvSpPr>
          <p:nvPr userDrawn="1"/>
        </p:nvSpPr>
        <p:spPr bwMode="auto">
          <a:xfrm>
            <a:off x="1259632" y="3356992"/>
            <a:ext cx="6945313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dirty="0">
                <a:cs typeface="Arial" charset="0"/>
              </a:rPr>
              <a:t>www.beca-project.eu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cs typeface="Arial" charset="0"/>
              </a:rPr>
              <a:t>Beca@empirica.com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cs typeface="Arial" charset="0"/>
              </a:rPr>
              <a:t> </a:t>
            </a:r>
            <a:endParaRPr lang="fr-FR" dirty="0">
              <a:cs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fr-FR" dirty="0">
              <a:cs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fr-FR" dirty="0">
              <a:cs typeface="Arial" charset="0"/>
            </a:endParaRPr>
          </a:p>
        </p:txBody>
      </p:sp>
      <p:sp>
        <p:nvSpPr>
          <p:cNvPr id="59408" name="Rectangle 3"/>
          <p:cNvSpPr>
            <a:spLocks noChangeArrowheads="1"/>
          </p:cNvSpPr>
          <p:nvPr userDrawn="1"/>
        </p:nvSpPr>
        <p:spPr bwMode="auto">
          <a:xfrm>
            <a:off x="4960938" y="451719"/>
            <a:ext cx="414020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 b="1" dirty="0">
                <a:solidFill>
                  <a:srgbClr val="099678"/>
                </a:solidFill>
                <a:cs typeface="Arial" charset="0"/>
              </a:rPr>
              <a:t>Balanced European Conservation </a:t>
            </a:r>
          </a:p>
          <a:p>
            <a:r>
              <a:rPr lang="en-US" sz="3200" b="1" dirty="0">
                <a:solidFill>
                  <a:srgbClr val="099678"/>
                </a:solidFill>
                <a:cs typeface="Arial" charset="0"/>
              </a:rPr>
              <a:t>Approach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chemeClr val="folHlink"/>
                </a:solidFill>
                <a:cs typeface="Arial" charset="0"/>
              </a:rPr>
              <a:t>ICT services for resource saving in social housing</a:t>
            </a:r>
            <a:r>
              <a:rPr lang="en-US" sz="2800" b="1" dirty="0">
                <a:solidFill>
                  <a:srgbClr val="009999"/>
                </a:solidFill>
                <a:cs typeface="Arial" charset="0"/>
              </a:rPr>
              <a:t> </a:t>
            </a:r>
          </a:p>
          <a:p>
            <a:pPr algn="r">
              <a:lnSpc>
                <a:spcPct val="90000"/>
              </a:lnSpc>
              <a:spcBef>
                <a:spcPct val="20000"/>
              </a:spcBef>
            </a:pPr>
            <a:endParaRPr lang="en-US" sz="2800" b="1" dirty="0">
              <a:solidFill>
                <a:srgbClr val="009999"/>
              </a:solidFill>
              <a:cs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US" sz="2400" b="1" dirty="0">
              <a:solidFill>
                <a:srgbClr val="009999"/>
              </a:solidFill>
              <a:cs typeface="Arial" charset="0"/>
            </a:endParaRPr>
          </a:p>
        </p:txBody>
      </p:sp>
      <p:cxnSp>
        <p:nvCxnSpPr>
          <p:cNvPr id="16" name="15 Conector recto"/>
          <p:cNvCxnSpPr/>
          <p:nvPr userDrawn="1"/>
        </p:nvCxnSpPr>
        <p:spPr bwMode="auto">
          <a:xfrm rot="16200000" flipH="1">
            <a:off x="3556000" y="1593131"/>
            <a:ext cx="252095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Inhaltsplatzhalter 12"/>
          <p:cNvSpPr>
            <a:spLocks noGrp="1"/>
          </p:cNvSpPr>
          <p:nvPr>
            <p:ph sz="quarter" idx="10" hasCustomPrompt="1"/>
          </p:nvPr>
        </p:nvSpPr>
        <p:spPr>
          <a:xfrm>
            <a:off x="179388" y="4653137"/>
            <a:ext cx="8208962" cy="1223788"/>
          </a:xfrm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GB" dirty="0"/>
              <a:t>Title and Date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6581C-89D9-4F1B-AFD2-DE8B95A6028A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A6F4C-FA2E-422A-B745-B4CDF8528C8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ront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ctrTitle" hasCustomPrompt="1"/>
          </p:nvPr>
        </p:nvSpPr>
        <p:spPr>
          <a:xfrm>
            <a:off x="432000" y="2060848"/>
            <a:ext cx="8280000" cy="1181993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GB" sz="3600" b="1" baseline="0" dirty="0">
                <a:solidFill>
                  <a:srgbClr val="0996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Pilot site</a:t>
            </a:r>
            <a:endParaRPr lang="en-GB" dirty="0"/>
          </a:p>
        </p:txBody>
      </p:sp>
      <p:sp>
        <p:nvSpPr>
          <p:cNvPr id="2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149080"/>
            <a:ext cx="6400800" cy="1872208"/>
          </a:xfrm>
        </p:spPr>
        <p:txBody>
          <a:bodyPr/>
          <a:lstStyle>
            <a:lvl1pPr marL="0" indent="0" algn="ctr">
              <a:spcBef>
                <a:spcPts val="4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 baseline="0">
                <a:solidFill>
                  <a:srgbClr val="099678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Organisation / Who</a:t>
            </a:r>
          </a:p>
        </p:txBody>
      </p:sp>
      <p:sp>
        <p:nvSpPr>
          <p:cNvPr id="9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0" y="6480000"/>
            <a:ext cx="8892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BECA: Balanced European Conservation Approach	      Final Review Meeting in Darmstadt: 25 &amp; 26 February 2014           </a:t>
            </a:r>
            <a:fld id="{E7E7866C-A2CE-49DC-A611-C40B54DCE173}" type="slidenum">
              <a:rPr lang="de-DE" smtClean="0"/>
              <a:pPr/>
              <a:t>‹#›</a:t>
            </a:fld>
            <a:r>
              <a:rPr lang="de-DE" dirty="0"/>
              <a:t>  </a:t>
            </a:r>
          </a:p>
        </p:txBody>
      </p:sp>
      <p:grpSp>
        <p:nvGrpSpPr>
          <p:cNvPr id="33" name="Gruppieren 32"/>
          <p:cNvGrpSpPr/>
          <p:nvPr userDrawn="1"/>
        </p:nvGrpSpPr>
        <p:grpSpPr>
          <a:xfrm>
            <a:off x="107504" y="212447"/>
            <a:ext cx="8856984" cy="1200329"/>
            <a:chOff x="107504" y="188640"/>
            <a:chExt cx="8856984" cy="1200329"/>
          </a:xfrm>
        </p:grpSpPr>
        <p:sp>
          <p:nvSpPr>
            <p:cNvPr id="27" name="Textfeld 26"/>
            <p:cNvSpPr txBox="1"/>
            <p:nvPr userDrawn="1"/>
          </p:nvSpPr>
          <p:spPr>
            <a:xfrm>
              <a:off x="107504" y="188640"/>
              <a:ext cx="8856984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de-DE" dirty="0"/>
            </a:p>
            <a:p>
              <a:endParaRPr lang="de-DE" dirty="0"/>
            </a:p>
            <a:p>
              <a:endParaRPr lang="de-DE" dirty="0"/>
            </a:p>
            <a:p>
              <a:endParaRPr lang="de-DE" dirty="0"/>
            </a:p>
          </p:txBody>
        </p:sp>
        <p:graphicFrame>
          <p:nvGraphicFramePr>
            <p:cNvPr id="13" name="Object 14"/>
            <p:cNvGraphicFramePr>
              <a:graphicFrameLocks noChangeAspect="1"/>
            </p:cNvGraphicFramePr>
            <p:nvPr userDrawn="1"/>
          </p:nvGraphicFramePr>
          <p:xfrm>
            <a:off x="323529" y="188641"/>
            <a:ext cx="2016223" cy="7946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24" name="Image" r:id="rId3" imgW="5498413" imgH="2171429" progId="">
                    <p:embed/>
                  </p:oleObj>
                </mc:Choice>
                <mc:Fallback>
                  <p:oleObj name="Image" r:id="rId3" imgW="5498413" imgH="2171429" progId="">
                    <p:embed/>
                    <p:pic>
                      <p:nvPicPr>
                        <p:cNvPr id="13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529" y="188641"/>
                          <a:ext cx="2016223" cy="7946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hlink">
                                  <a:alpha val="70195"/>
                                </a:schemeClr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bg2"/>
                              </a:solidFill>
                              <a:prstDash val="dash"/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" name="15 Conector recto"/>
            <p:cNvCxnSpPr/>
            <p:nvPr userDrawn="1"/>
          </p:nvCxnSpPr>
          <p:spPr bwMode="auto">
            <a:xfrm>
              <a:off x="2483768" y="216000"/>
              <a:ext cx="0" cy="68400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3"/>
            <p:cNvSpPr>
              <a:spLocks noChangeArrowheads="1"/>
            </p:cNvSpPr>
            <p:nvPr userDrawn="1"/>
          </p:nvSpPr>
          <p:spPr bwMode="auto">
            <a:xfrm>
              <a:off x="2483768" y="188640"/>
              <a:ext cx="6192688" cy="745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200" b="1" dirty="0">
                  <a:solidFill>
                    <a:srgbClr val="099678"/>
                  </a:solidFill>
                  <a:cs typeface="Arial" charset="0"/>
                </a:rPr>
                <a:t>Balanced European Conservation Approach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1600" dirty="0">
                  <a:solidFill>
                    <a:schemeClr val="folHlink"/>
                  </a:solidFill>
                  <a:cs typeface="Arial" charset="0"/>
                </a:rPr>
                <a:t>ICT services for resource saving in social housing</a:t>
              </a:r>
              <a:r>
                <a:rPr lang="en-US" sz="1600" b="1" dirty="0">
                  <a:solidFill>
                    <a:srgbClr val="009999"/>
                  </a:solidFill>
                  <a:cs typeface="Arial" charset="0"/>
                </a:rPr>
                <a:t> </a:t>
              </a:r>
            </a:p>
            <a:p>
              <a:pPr algn="r">
                <a:lnSpc>
                  <a:spcPct val="90000"/>
                </a:lnSpc>
                <a:spcBef>
                  <a:spcPct val="20000"/>
                </a:spcBef>
              </a:pPr>
              <a:endParaRPr lang="en-US" sz="2800" b="1" dirty="0">
                <a:solidFill>
                  <a:srgbClr val="009999"/>
                </a:solidFill>
                <a:cs typeface="Arial" charset="0"/>
              </a:endParaRPr>
            </a:p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endParaRPr lang="en-US" sz="2400" b="1" dirty="0">
                <a:solidFill>
                  <a:srgbClr val="009999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157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1700808"/>
            <a:ext cx="7772400" cy="147002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fr-FR" dirty="0"/>
              <a:t>Section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0100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Organisation/</a:t>
            </a:r>
            <a:r>
              <a:rPr lang="fr-FR" dirty="0" err="1"/>
              <a:t>Who</a:t>
            </a:r>
            <a:endParaRPr lang="fr-F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85FA0-A5A9-4D38-958F-4177A8219BAB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D1E595-7D34-4A47-BBF2-05C6950C9D9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dirty="0"/>
              <a:t>First </a:t>
            </a:r>
            <a:r>
              <a:rPr lang="fr-FR" dirty="0" err="1"/>
              <a:t>level</a:t>
            </a:r>
            <a:endParaRPr lang="fr-FR" dirty="0"/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/>
              <a:t>4th  </a:t>
            </a:r>
            <a:r>
              <a:rPr lang="fr-FR" dirty="0" err="1"/>
              <a:t>level</a:t>
            </a:r>
            <a:endParaRPr lang="fr-FR" dirty="0"/>
          </a:p>
          <a:p>
            <a:pPr lvl="4"/>
            <a:r>
              <a:rPr lang="fr-FR" dirty="0"/>
              <a:t>5th </a:t>
            </a:r>
            <a:r>
              <a:rPr lang="fr-FR" dirty="0" err="1"/>
              <a:t>level</a:t>
            </a:r>
            <a:endParaRPr lang="fr-F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FCB7C-F3CE-4FBB-B394-E3A759E8F592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F84C4D-2DC0-4410-BAB6-36F41DC6B98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32A90-F7F8-4062-9919-2DBFE6308993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CFFB46-1082-46F8-A4DA-10A503CFDBA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1st</a:t>
            </a:r>
          </a:p>
          <a:p>
            <a:pPr lvl="1"/>
            <a:r>
              <a:rPr lang="fr-FR" dirty="0"/>
              <a:t>2nd</a:t>
            </a:r>
          </a:p>
          <a:p>
            <a:pPr lvl="2"/>
            <a:r>
              <a:rPr lang="fr-FR" dirty="0"/>
              <a:t>3rd</a:t>
            </a:r>
          </a:p>
          <a:p>
            <a:pPr lvl="3"/>
            <a:r>
              <a:rPr lang="fr-FR" dirty="0"/>
              <a:t>4th</a:t>
            </a:r>
          </a:p>
          <a:p>
            <a:pPr lvl="4"/>
            <a:r>
              <a:rPr lang="fr-FR" dirty="0"/>
              <a:t>5th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1st</a:t>
            </a:r>
          </a:p>
          <a:p>
            <a:pPr lvl="1"/>
            <a:r>
              <a:rPr lang="fr-FR" dirty="0"/>
              <a:t>2nd</a:t>
            </a:r>
          </a:p>
          <a:p>
            <a:pPr lvl="2"/>
            <a:r>
              <a:rPr lang="fr-FR" dirty="0"/>
              <a:t>3rd</a:t>
            </a:r>
          </a:p>
          <a:p>
            <a:pPr lvl="3"/>
            <a:r>
              <a:rPr lang="fr-FR" dirty="0"/>
              <a:t>4th</a:t>
            </a:r>
          </a:p>
          <a:p>
            <a:pPr lvl="4"/>
            <a:r>
              <a:rPr lang="fr-FR" dirty="0"/>
              <a:t>5th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29BC2-4953-47A8-BE15-CE8A55453062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6758E-20DB-431F-BCC0-CE1394FAA24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 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1st</a:t>
            </a:r>
          </a:p>
          <a:p>
            <a:pPr lvl="1"/>
            <a:r>
              <a:rPr lang="fr-FR" dirty="0"/>
              <a:t>2nd</a:t>
            </a:r>
          </a:p>
          <a:p>
            <a:pPr lvl="2"/>
            <a:r>
              <a:rPr lang="fr-FR" dirty="0"/>
              <a:t>3rd</a:t>
            </a:r>
          </a:p>
          <a:p>
            <a:pPr lvl="3"/>
            <a:r>
              <a:rPr lang="fr-FR" dirty="0"/>
              <a:t>4th</a:t>
            </a:r>
          </a:p>
          <a:p>
            <a:pPr lvl="4"/>
            <a:r>
              <a:rPr lang="fr-FR" dirty="0"/>
              <a:t>5th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1st</a:t>
            </a:r>
          </a:p>
          <a:p>
            <a:pPr lvl="1"/>
            <a:r>
              <a:rPr lang="fr-FR" dirty="0"/>
              <a:t>2nd</a:t>
            </a:r>
          </a:p>
          <a:p>
            <a:pPr lvl="2"/>
            <a:r>
              <a:rPr lang="fr-FR" dirty="0"/>
              <a:t>3rd</a:t>
            </a:r>
          </a:p>
          <a:p>
            <a:pPr lvl="3"/>
            <a:r>
              <a:rPr lang="fr-FR" dirty="0"/>
              <a:t>4th</a:t>
            </a:r>
          </a:p>
          <a:p>
            <a:pPr lvl="4"/>
            <a:r>
              <a:rPr lang="fr-FR" dirty="0"/>
              <a:t>5th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0795F-DF4C-4583-A860-235B255A2439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A2CFF-6800-4A1F-BB9A-45C6B142231E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mpty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E8A08-2BA7-4596-B011-713BABAEB911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B6813-B89E-452D-9227-0B6AC36E4169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00E237-57E8-413A-B7CB-7782F09F3B7C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5810E-103D-4E5A-ADB1-9238297E0781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wo Content - asymmet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836712"/>
            <a:ext cx="3008313" cy="598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E548AA-E09A-4E3E-A591-CB6C2F09E2F7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9AA22-8AAE-4DA8-AA00-53EE99ED66DF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40 Grupo"/>
          <p:cNvGrpSpPr>
            <a:grpSpLocks/>
          </p:cNvGrpSpPr>
          <p:nvPr/>
        </p:nvGrpSpPr>
        <p:grpSpPr bwMode="auto">
          <a:xfrm flipH="1">
            <a:off x="0" y="6021388"/>
            <a:ext cx="9109075" cy="836612"/>
            <a:chOff x="-4311" y="5517232"/>
            <a:chExt cx="9148310" cy="1340768"/>
          </a:xfrm>
        </p:grpSpPr>
        <p:sp>
          <p:nvSpPr>
            <p:cNvPr id="39" name="38 Flecha derecha"/>
            <p:cNvSpPr/>
            <p:nvPr/>
          </p:nvSpPr>
          <p:spPr bwMode="auto">
            <a:xfrm flipH="1">
              <a:off x="-4311" y="5517232"/>
              <a:ext cx="9144000" cy="128391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2D050"/>
            </a:solidFill>
            <a:ln w="12700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 anchorCtr="1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>
                <a:defRPr/>
              </a:pPr>
              <a:endPara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cs typeface="Arial" charset="0"/>
              </a:endParaRPr>
            </a:p>
            <a:p>
              <a:pPr>
                <a:defRPr/>
              </a:pPr>
              <a:endPara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cs typeface="Arial" charset="0"/>
              </a:endParaRPr>
            </a:p>
          </p:txBody>
        </p:sp>
        <p:sp>
          <p:nvSpPr>
            <p:cNvPr id="38" name="37 Forma libre"/>
            <p:cNvSpPr/>
            <p:nvPr/>
          </p:nvSpPr>
          <p:spPr bwMode="auto">
            <a:xfrm flipH="1">
              <a:off x="-2" y="5889505"/>
              <a:ext cx="9144001" cy="968495"/>
            </a:xfrm>
            <a:custGeom>
              <a:avLst/>
              <a:gdLst>
                <a:gd name="connsiteX0" fmla="*/ 0 w 9144001"/>
                <a:gd name="connsiteY0" fmla="*/ 320978 h 1283910"/>
                <a:gd name="connsiteX1" fmla="*/ 8502046 w 9144001"/>
                <a:gd name="connsiteY1" fmla="*/ 320978 h 1283910"/>
                <a:gd name="connsiteX2" fmla="*/ 8502046 w 9144001"/>
                <a:gd name="connsiteY2" fmla="*/ 0 h 1283910"/>
                <a:gd name="connsiteX3" fmla="*/ 9144001 w 9144001"/>
                <a:gd name="connsiteY3" fmla="*/ 641955 h 1283910"/>
                <a:gd name="connsiteX4" fmla="*/ 8502046 w 9144001"/>
                <a:gd name="connsiteY4" fmla="*/ 1283910 h 1283910"/>
                <a:gd name="connsiteX5" fmla="*/ 8502046 w 9144001"/>
                <a:gd name="connsiteY5" fmla="*/ 962933 h 1283910"/>
                <a:gd name="connsiteX6" fmla="*/ 0 w 9144001"/>
                <a:gd name="connsiteY6" fmla="*/ 962933 h 1283910"/>
                <a:gd name="connsiteX7" fmla="*/ 0 w 9144001"/>
                <a:gd name="connsiteY7" fmla="*/ 320978 h 1283910"/>
                <a:gd name="connsiteX0" fmla="*/ 0 w 9144001"/>
                <a:gd name="connsiteY0" fmla="*/ 320978 h 962933"/>
                <a:gd name="connsiteX1" fmla="*/ 8502046 w 9144001"/>
                <a:gd name="connsiteY1" fmla="*/ 320978 h 962933"/>
                <a:gd name="connsiteX2" fmla="*/ 8502046 w 9144001"/>
                <a:gd name="connsiteY2" fmla="*/ 0 h 962933"/>
                <a:gd name="connsiteX3" fmla="*/ 9144001 w 9144001"/>
                <a:gd name="connsiteY3" fmla="*/ 641955 h 962933"/>
                <a:gd name="connsiteX4" fmla="*/ 8502046 w 9144001"/>
                <a:gd name="connsiteY4" fmla="*/ 962933 h 962933"/>
                <a:gd name="connsiteX5" fmla="*/ 0 w 9144001"/>
                <a:gd name="connsiteY5" fmla="*/ 962933 h 962933"/>
                <a:gd name="connsiteX6" fmla="*/ 0 w 9144001"/>
                <a:gd name="connsiteY6" fmla="*/ 320978 h 962933"/>
                <a:gd name="connsiteX0" fmla="*/ 0 w 9144001"/>
                <a:gd name="connsiteY0" fmla="*/ 320978 h 968495"/>
                <a:gd name="connsiteX1" fmla="*/ 8502046 w 9144001"/>
                <a:gd name="connsiteY1" fmla="*/ 320978 h 968495"/>
                <a:gd name="connsiteX2" fmla="*/ 8502046 w 9144001"/>
                <a:gd name="connsiteY2" fmla="*/ 0 h 968495"/>
                <a:gd name="connsiteX3" fmla="*/ 9144001 w 9144001"/>
                <a:gd name="connsiteY3" fmla="*/ 641955 h 968495"/>
                <a:gd name="connsiteX4" fmla="*/ 8748463 w 9144001"/>
                <a:gd name="connsiteY4" fmla="*/ 968495 h 968495"/>
                <a:gd name="connsiteX5" fmla="*/ 0 w 9144001"/>
                <a:gd name="connsiteY5" fmla="*/ 962933 h 968495"/>
                <a:gd name="connsiteX6" fmla="*/ 0 w 9144001"/>
                <a:gd name="connsiteY6" fmla="*/ 320978 h 968495"/>
                <a:gd name="connsiteX0" fmla="*/ 0 w 9144001"/>
                <a:gd name="connsiteY0" fmla="*/ 320978 h 968495"/>
                <a:gd name="connsiteX1" fmla="*/ 8502046 w 9144001"/>
                <a:gd name="connsiteY1" fmla="*/ 320978 h 968495"/>
                <a:gd name="connsiteX2" fmla="*/ 8502046 w 9144001"/>
                <a:gd name="connsiteY2" fmla="*/ 0 h 968495"/>
                <a:gd name="connsiteX3" fmla="*/ 9144001 w 9144001"/>
                <a:gd name="connsiteY3" fmla="*/ 641955 h 968495"/>
                <a:gd name="connsiteX4" fmla="*/ 8820471 w 9144001"/>
                <a:gd name="connsiteY4" fmla="*/ 968495 h 968495"/>
                <a:gd name="connsiteX5" fmla="*/ 0 w 9144001"/>
                <a:gd name="connsiteY5" fmla="*/ 962933 h 968495"/>
                <a:gd name="connsiteX6" fmla="*/ 0 w 9144001"/>
                <a:gd name="connsiteY6" fmla="*/ 320978 h 968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1" h="968495">
                  <a:moveTo>
                    <a:pt x="0" y="320978"/>
                  </a:moveTo>
                  <a:lnTo>
                    <a:pt x="8502046" y="320978"/>
                  </a:lnTo>
                  <a:lnTo>
                    <a:pt x="8502046" y="0"/>
                  </a:lnTo>
                  <a:lnTo>
                    <a:pt x="9144001" y="641955"/>
                  </a:lnTo>
                  <a:lnTo>
                    <a:pt x="8820471" y="968495"/>
                  </a:lnTo>
                  <a:lnTo>
                    <a:pt x="0" y="962933"/>
                  </a:lnTo>
                  <a:lnTo>
                    <a:pt x="0" y="320978"/>
                  </a:lnTo>
                  <a:close/>
                </a:path>
              </a:pathLst>
            </a:custGeom>
            <a:solidFill>
              <a:srgbClr val="029075"/>
            </a:solidFill>
            <a:ln w="12700" cap="flat" cmpd="sng" algn="ctr">
              <a:solidFill>
                <a:srgbClr val="09967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 anchorCtr="1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>
                <a:defRPr/>
              </a:pPr>
              <a:endPara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cs typeface="Arial" charset="0"/>
              </a:endParaRPr>
            </a:p>
            <a:p>
              <a:pPr>
                <a:defRPr/>
              </a:pPr>
              <a:endPara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cs typeface="Arial" charset="0"/>
              </a:endParaRPr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1720" y="0"/>
            <a:ext cx="7092280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913" y="6481763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9904BB2A-02D5-4A72-A222-07B6F7AF048A}" type="datetime3">
              <a:rPr lang="en-GB"/>
              <a:pPr/>
              <a:t>15 May, 2016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6963" y="6481763"/>
            <a:ext cx="43195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Balanced European Conservation Approach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481763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FD3977-AA30-43C0-856A-A69E5B0168B0}" type="slidenum">
              <a:rPr lang="fr-FR"/>
              <a:pPr/>
              <a:t>‹#›</a:t>
            </a:fld>
            <a:endParaRPr lang="fr-FR"/>
          </a:p>
        </p:txBody>
      </p:sp>
      <p:pic>
        <p:nvPicPr>
          <p:cNvPr id="11" name="Grafik 10" descr="becalogo_nosubtitle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08000" y="100800"/>
            <a:ext cx="1923285" cy="7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61" r:id="rId11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99CC00"/>
          </a:solidFill>
          <a:latin typeface="Calibri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90000"/>
        </a:lnSpc>
        <a:spcBef>
          <a:spcPct val="20000"/>
        </a:spcBef>
        <a:spcAft>
          <a:spcPct val="0"/>
        </a:spcAft>
        <a:buClr>
          <a:srgbClr val="099678"/>
        </a:buClr>
        <a:buSzPct val="70000"/>
        <a:buFont typeface="Wingdings" pitchFamily="2" charset="2"/>
        <a:buChar char="q"/>
        <a:tabLst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99678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99678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99678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99678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bg-BG" sz="2400" dirty="0"/>
              <a:t>18.05.2016</a:t>
            </a:r>
            <a:endParaRPr lang="en-GB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7092280" cy="792088"/>
          </a:xfrm>
        </p:spPr>
        <p:txBody>
          <a:bodyPr/>
          <a:lstStyle/>
          <a:p>
            <a:r>
              <a:rPr lang="bg-BG" dirty="0"/>
              <a:t>Внедрени услуги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BECA: Balanced European Conservation Approach	      Final Review Meeting in Darmstadt: 25 &amp; 26 February 2014           </a:t>
            </a:r>
            <a:fld id="{E7E7866C-A2CE-49DC-A611-C40B54DCE173}" type="slidenum">
              <a:rPr lang="en-GB" smtClean="0"/>
              <a:pPr/>
              <a:t>10</a:t>
            </a:fld>
            <a:r>
              <a:rPr lang="en-GB"/>
              <a:t>  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/>
          </p:nvPr>
        </p:nvGraphicFramePr>
        <p:xfrm>
          <a:off x="683568" y="1556794"/>
          <a:ext cx="7776864" cy="4320478"/>
        </p:xfrm>
        <a:graphic>
          <a:graphicData uri="http://schemas.openxmlformats.org/drawingml/2006/table">
            <a:tbl>
              <a:tblPr/>
              <a:tblGrid>
                <a:gridCol w="125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3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3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3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0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0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2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33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33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33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33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33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462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18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noProof="0" dirty="0">
                        <a:ln>
                          <a:solidFill>
                            <a:sysClr val="windowText" lastClr="000000"/>
                          </a:solidFill>
                        </a:ln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Tenants</a:t>
                      </a:r>
                      <a:endParaRPr lang="en-GB" sz="160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Professionals</a:t>
                      </a:r>
                      <a:endParaRPr lang="en-GB" sz="160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2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Site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RUAS</a:t>
                      </a:r>
                      <a:endParaRPr lang="en-GB" sz="160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RMS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RUAS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RMS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830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Web</a:t>
                      </a:r>
                      <a:endParaRPr lang="en-GB" sz="160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1200" noProof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Calibri"/>
                        </a:rPr>
                        <a:t>E-mail </a:t>
                      </a:r>
                      <a:endParaRPr lang="en-GB" sz="1200" b="1" kern="1200" noProof="0">
                        <a:solidFill>
                          <a:srgbClr val="FFFFFF"/>
                        </a:solidFill>
                        <a:latin typeface="Arial"/>
                        <a:ea typeface="Times New Roman"/>
                        <a:cs typeface="Calibri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1200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Paper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Mobile app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In-home displays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noProof="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Personalised</a:t>
                      </a:r>
                      <a:r>
                        <a:rPr lang="en-GB" sz="1200" b="1" kern="1200" baseline="0" noProof="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200" b="1" kern="1200" noProof="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Saving tips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Energy coach</a:t>
                      </a:r>
                      <a:endParaRPr lang="en-GB" sz="160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Calibri"/>
                        </a:rPr>
                        <a:t>Alerts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Tenant support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Investment decision support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Renewable mgmt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Heating grid mgmt</a:t>
                      </a:r>
                      <a:endParaRPr lang="en-GB" sz="16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1200" noProof="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Calibri"/>
                        </a:rPr>
                        <a:t>Alert messages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96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6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Belgrade</a:t>
                      </a:r>
                      <a:endParaRPr lang="en-GB" sz="14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noProof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kern="1200" noProof="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6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Darmstadt</a:t>
                      </a:r>
                      <a:endParaRPr lang="en-GB" sz="14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Calibri"/>
                        </a:rPr>
                        <a:t>x</a:t>
                      </a: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Calibri"/>
                        </a:rPr>
                        <a:t>x </a:t>
                      </a: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kern="1200" noProof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Calibri"/>
                        </a:rPr>
                        <a:t>x</a:t>
                      </a: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Calibri"/>
                        </a:rPr>
                        <a:t> x</a:t>
                      </a: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Calibri"/>
                        </a:rPr>
                        <a:t>x</a:t>
                      </a: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kern="1200" noProof="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6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Havirov</a:t>
                      </a:r>
                      <a:endParaRPr lang="en-GB" sz="14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noProof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kern="1200" noProof="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6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Manresa</a:t>
                      </a:r>
                      <a:endParaRPr lang="en-GB" sz="140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noProof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noProof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6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Örebro</a:t>
                      </a:r>
                      <a:endParaRPr lang="en-GB" sz="140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noProof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noProof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6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Ruse</a:t>
                      </a:r>
                      <a:endParaRPr lang="en-GB" sz="140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noProof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kern="1200" noProof="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6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Torino</a:t>
                      </a:r>
                      <a:endParaRPr lang="en-GB" sz="1400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kern="1200" noProof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noProof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25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7092280" cy="864096"/>
          </a:xfrm>
        </p:spPr>
        <p:txBody>
          <a:bodyPr/>
          <a:lstStyle/>
          <a:p>
            <a:r>
              <a:rPr lang="bg-BG" dirty="0"/>
              <a:t>Внедрени иновации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4824537"/>
          </a:xfrm>
        </p:spPr>
        <p:txBody>
          <a:bodyPr/>
          <a:lstStyle/>
          <a:p>
            <a:pPr marL="465138">
              <a:buFont typeface="Wingdings" pitchFamily="2" charset="2"/>
              <a:buChar char="§"/>
            </a:pPr>
            <a:r>
              <a:rPr lang="bg-BG" sz="2400" dirty="0"/>
              <a:t>Уебсайт с богата текстова и мултимедийна информация. Сайтът съдържа също най-важните съвети за пестене на вода и електроенергия от обученията.</a:t>
            </a:r>
            <a:endParaRPr lang="en-US" sz="2400" dirty="0"/>
          </a:p>
          <a:p>
            <a:pPr marL="465138">
              <a:buFont typeface="Wingdings" pitchFamily="2" charset="2"/>
              <a:buChar char="§"/>
            </a:pPr>
            <a:endParaRPr lang="en-US" sz="2400" dirty="0"/>
          </a:p>
          <a:p>
            <a:pPr marL="465138">
              <a:buFont typeface="Wingdings" pitchFamily="2" charset="2"/>
              <a:buChar char="§"/>
            </a:pPr>
            <a:endParaRPr lang="en-US" sz="2400" dirty="0"/>
          </a:p>
          <a:p>
            <a:pPr marL="465138">
              <a:buFont typeface="Wingdings" pitchFamily="2" charset="2"/>
              <a:buChar char="§"/>
            </a:pPr>
            <a:endParaRPr lang="en-US" sz="2400" dirty="0"/>
          </a:p>
          <a:p>
            <a:pPr marL="465138">
              <a:buFont typeface="Wingdings" pitchFamily="2" charset="2"/>
              <a:buChar char="§"/>
            </a:pPr>
            <a:endParaRPr lang="bg-BG" sz="2400" dirty="0"/>
          </a:p>
          <a:p>
            <a:pPr marL="465138">
              <a:buFont typeface="Wingdings" pitchFamily="2" charset="2"/>
              <a:buChar char="§"/>
            </a:pPr>
            <a:endParaRPr lang="en-US" sz="2400" dirty="0"/>
          </a:p>
          <a:p>
            <a:pPr marL="465138">
              <a:buFont typeface="Wingdings" pitchFamily="2" charset="2"/>
              <a:buChar char="§"/>
            </a:pPr>
            <a:r>
              <a:rPr lang="bg-BG" sz="2400" dirty="0"/>
              <a:t>Гъвкавост на разработеното решение - проследяването на потреблението и анализа на консумация са в независими модули и за бъдеща употреба може да се използват и отделно.</a:t>
            </a:r>
            <a:endParaRPr lang="en-GB" sz="6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BECA: Balanced European Conservation Approach	      Final Review Meeting in Darmstadt: 25 &amp; 26 February 2014           </a:t>
            </a:r>
            <a:fld id="{E7E7866C-A2CE-49DC-A611-C40B54DCE173}" type="slidenum">
              <a:rPr lang="en-GB" smtClean="0"/>
              <a:pPr/>
              <a:t>11</a:t>
            </a:fld>
            <a:r>
              <a:rPr lang="en-GB"/>
              <a:t>  </a:t>
            </a:r>
          </a:p>
        </p:txBody>
      </p:sp>
      <p:pic>
        <p:nvPicPr>
          <p:cNvPr id="5" name="Image 50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47" t="8453" r="7793" b="11256"/>
          <a:stretch/>
        </p:blipFill>
        <p:spPr bwMode="auto">
          <a:xfrm>
            <a:off x="3635896" y="2276872"/>
            <a:ext cx="4356602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15138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РП6</a:t>
            </a:r>
            <a:r>
              <a:rPr lang="en-GB" dirty="0"/>
              <a:t> </a:t>
            </a:r>
            <a:r>
              <a:rPr lang="bg-BG" dirty="0"/>
              <a:t>Експлоатация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4680521"/>
          </a:xfrm>
        </p:spPr>
        <p:txBody>
          <a:bodyPr/>
          <a:lstStyle/>
          <a:p>
            <a:pPr marL="465138" algn="just"/>
            <a:r>
              <a:rPr lang="en-GB" sz="2400" b="1" dirty="0"/>
              <a:t>RUAS/RMS </a:t>
            </a:r>
            <a:r>
              <a:rPr lang="bg-BG" sz="2400" b="1" dirty="0"/>
              <a:t>в действие</a:t>
            </a:r>
            <a:endParaRPr lang="en-GB" sz="2400" b="1" dirty="0"/>
          </a:p>
          <a:p>
            <a:pPr marL="865188" lvl="1" indent="-342900" algn="just"/>
            <a:r>
              <a:rPr lang="bg-BG" sz="2000" dirty="0"/>
              <a:t>от</a:t>
            </a:r>
            <a:r>
              <a:rPr lang="en-GB" sz="2000" dirty="0"/>
              <a:t>: </a:t>
            </a:r>
            <a:r>
              <a:rPr lang="bg-BG" sz="2000" dirty="0"/>
              <a:t>2012</a:t>
            </a:r>
            <a:endParaRPr lang="en-GB" sz="2000" dirty="0"/>
          </a:p>
          <a:p>
            <a:pPr marL="465138" algn="just"/>
            <a:endParaRPr lang="en-GB" sz="600" b="1" dirty="0"/>
          </a:p>
          <a:p>
            <a:pPr marL="465138" algn="just"/>
            <a:r>
              <a:rPr lang="bg-BG" sz="2400" b="1" dirty="0"/>
              <a:t>Ограничаващи фактори</a:t>
            </a:r>
            <a:endParaRPr lang="en-GB" sz="2400" b="1" dirty="0"/>
          </a:p>
          <a:p>
            <a:pPr marL="865188" lvl="1" indent="-342900" algn="just"/>
            <a:r>
              <a:rPr lang="bg-BG" sz="2000" dirty="0"/>
              <a:t>Проблеми със свързаността</a:t>
            </a:r>
            <a:endParaRPr lang="en-US" sz="2000" dirty="0"/>
          </a:p>
          <a:p>
            <a:pPr marL="865188" lvl="1" indent="-342900" algn="just"/>
            <a:r>
              <a:rPr lang="bg-BG" sz="2000" dirty="0"/>
              <a:t>Политическо напрежение в енергийния сектор и последващо негативно отношение спрямо него</a:t>
            </a:r>
            <a:endParaRPr lang="en-US" sz="2000" dirty="0"/>
          </a:p>
          <a:p>
            <a:pPr marL="865188" lvl="1" indent="-342900" algn="just"/>
            <a:r>
              <a:rPr lang="bg-BG" sz="2000" dirty="0"/>
              <a:t>Ограничен достъп до някои помещения в сградата поради характера на собствеността</a:t>
            </a:r>
            <a:endParaRPr lang="en-US" sz="2000" dirty="0"/>
          </a:p>
          <a:p>
            <a:pPr marL="465138" algn="just"/>
            <a:r>
              <a:rPr lang="bg-BG" sz="2400" b="1" dirty="0"/>
              <a:t>Подкрепящи фактори</a:t>
            </a:r>
            <a:endParaRPr lang="en-GB" sz="2400" b="1" dirty="0"/>
          </a:p>
          <a:p>
            <a:pPr marL="865188" lvl="1" indent="-342900" algn="just"/>
            <a:r>
              <a:rPr lang="bg-BG" sz="2000" dirty="0"/>
              <a:t>Създаване на онлайн методика със съвети за пестене на електроенергия и вода</a:t>
            </a:r>
            <a:endParaRPr lang="en-US" sz="2000" dirty="0"/>
          </a:p>
          <a:p>
            <a:pPr marL="865188" lvl="1" indent="-342900" algn="just"/>
            <a:r>
              <a:rPr lang="bg-BG" sz="2000" dirty="0"/>
              <a:t>Създаване на локален уебсайт на български език</a:t>
            </a:r>
            <a:endParaRPr lang="en-US" sz="2000" dirty="0"/>
          </a:p>
          <a:p>
            <a:pPr marL="865188" lvl="1" indent="-342900" algn="just"/>
            <a:r>
              <a:rPr lang="bg-BG" sz="2000" dirty="0"/>
              <a:t>Лесен за употреба уеб-портал</a:t>
            </a: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BECA: Balanced European Conservation Approach	      Final Review Meeting in Darmstadt: 25 &amp; 26 February 2014           </a:t>
            </a:r>
            <a:fld id="{E7E7866C-A2CE-49DC-A611-C40B54DCE173}" type="slidenum">
              <a:rPr lang="en-GB" smtClean="0"/>
              <a:pPr/>
              <a:t>12</a:t>
            </a:fld>
            <a:r>
              <a:rPr lang="en-GB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93246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РП7</a:t>
            </a:r>
            <a:r>
              <a:rPr lang="en-GB" dirty="0"/>
              <a:t> </a:t>
            </a:r>
            <a:r>
              <a:rPr lang="bg-BG" dirty="0"/>
              <a:t>Изчисления</a:t>
            </a:r>
            <a:r>
              <a:rPr lang="en-GB" dirty="0"/>
              <a:t> &amp; </a:t>
            </a:r>
            <a:r>
              <a:rPr lang="bg-BG" dirty="0"/>
              <a:t>Икономии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9835" y="996130"/>
            <a:ext cx="6624736" cy="237626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bg-BG" sz="2400" b="1" dirty="0">
                <a:latin typeface="Calibri" pitchFamily="34" charset="0"/>
              </a:rPr>
              <a:t>Ключови моменти</a:t>
            </a:r>
            <a:endParaRPr lang="en-GB" sz="2000" b="1" dirty="0">
              <a:latin typeface="Calibri" pitchFamily="34" charset="0"/>
            </a:endParaRPr>
          </a:p>
          <a:p>
            <a:pPr marL="542925">
              <a:spcBef>
                <a:spcPts val="600"/>
              </a:spcBef>
              <a:buFont typeface="Wingdings" pitchFamily="2" charset="2"/>
              <a:buChar char="§"/>
            </a:pPr>
            <a:r>
              <a:rPr lang="bg-BG" sz="2000" dirty="0">
                <a:latin typeface="Calibri" pitchFamily="34" charset="0"/>
              </a:rPr>
              <a:t>Увеличаване на информираността на наемателите за пестене на енергия и вода</a:t>
            </a:r>
          </a:p>
          <a:p>
            <a:pPr marL="542925">
              <a:spcBef>
                <a:spcPts val="600"/>
              </a:spcBef>
              <a:buFont typeface="Wingdings" pitchFamily="2" charset="2"/>
              <a:buChar char="§"/>
            </a:pPr>
            <a:r>
              <a:rPr lang="bg-BG" sz="2000" dirty="0">
                <a:latin typeface="Calibri" pitchFamily="34" charset="0"/>
              </a:rPr>
              <a:t>Постигане на реални икономии на електроенергия и вода, въпреки сравнително ниската първоначална консумация</a:t>
            </a:r>
          </a:p>
          <a:p>
            <a:pPr marL="542925">
              <a:spcBef>
                <a:spcPts val="600"/>
              </a:spcBef>
              <a:buFont typeface="Wingdings" pitchFamily="2" charset="2"/>
              <a:buChar char="§"/>
            </a:pPr>
            <a:r>
              <a:rPr lang="bg-BG" sz="2000" dirty="0">
                <a:latin typeface="Calibri" pitchFamily="34" charset="0"/>
              </a:rPr>
              <a:t>Обща удовлетвореност на наемателите от уеб-портала и семинарите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BECA: Balanced European Conservation Approach	      Final Review Meeting in Darmstadt: 25 &amp; 26 February 2014           </a:t>
            </a:r>
            <a:fld id="{E7E7866C-A2CE-49DC-A611-C40B54DCE173}" type="slidenum">
              <a:rPr lang="en-GB" smtClean="0"/>
              <a:pPr/>
              <a:t>13</a:t>
            </a:fld>
            <a:r>
              <a:rPr lang="en-GB"/>
              <a:t>  </a:t>
            </a:r>
          </a:p>
        </p:txBody>
      </p:sp>
      <p:pic>
        <p:nvPicPr>
          <p:cNvPr id="5" name="Grafik 28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789040"/>
            <a:ext cx="1983471" cy="1800000"/>
          </a:xfrm>
          <a:prstGeom prst="rect">
            <a:avLst/>
          </a:prstGeom>
        </p:spPr>
      </p:pic>
      <p:pic>
        <p:nvPicPr>
          <p:cNvPr id="6" name="Grafik 2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628800"/>
            <a:ext cx="1983471" cy="1800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/>
          <a:srcRect l="1411" t="6303" r="1221" b="8601"/>
          <a:stretch>
            <a:fillRect/>
          </a:stretch>
        </p:blipFill>
        <p:spPr bwMode="auto">
          <a:xfrm>
            <a:off x="699570" y="3789039"/>
            <a:ext cx="5816646" cy="2276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8625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РП</a:t>
            </a:r>
            <a:r>
              <a:rPr lang="en-US" dirty="0"/>
              <a:t>8 </a:t>
            </a:r>
            <a:r>
              <a:rPr lang="bg-BG" dirty="0"/>
              <a:t>приходно-разходен анализ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BECA: Balanced European Conservation Approach	      Final Review Meeting in Darmstadt: 25 &amp; 26 February 2014           </a:t>
            </a:r>
            <a:fld id="{E7E7866C-A2CE-49DC-A611-C40B54DCE173}" type="slidenum">
              <a:rPr lang="de-DE" smtClean="0"/>
              <a:pPr/>
              <a:t>14</a:t>
            </a:fld>
            <a:r>
              <a:rPr lang="de-DE"/>
              <a:t>  </a:t>
            </a:r>
            <a:endParaRPr lang="de-DE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hteck 14"/>
          <p:cNvSpPr/>
          <p:nvPr/>
        </p:nvSpPr>
        <p:spPr>
          <a:xfrm>
            <a:off x="6660232" y="2276872"/>
            <a:ext cx="2483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itchFamily="34" charset="0"/>
              <a:buChar char="•"/>
            </a:pPr>
            <a:r>
              <a:rPr lang="en-US" sz="1200" dirty="0">
                <a:solidFill>
                  <a:srgbClr val="099678"/>
                </a:solidFill>
                <a:latin typeface="Calibri" pitchFamily="34" charset="0"/>
              </a:rPr>
              <a:t>Tenant basically no cost &amp; higher-efficiency equals high monetary savings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en-US" sz="1200" dirty="0">
                <a:solidFill>
                  <a:srgbClr val="099678"/>
                </a:solidFill>
                <a:latin typeface="Calibri" pitchFamily="34" charset="0"/>
              </a:rPr>
              <a:t>Room for fee / contracting to finance measurement provider</a:t>
            </a:r>
            <a:endParaRPr lang="en-GB" sz="1050" dirty="0">
              <a:latin typeface="Calibri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372200" y="3573016"/>
            <a:ext cx="25202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kern="0" dirty="0">
                <a:solidFill>
                  <a:srgbClr val="099678"/>
                </a:solidFill>
                <a:latin typeface="Arial"/>
              </a:rPr>
              <a:t>Tenant</a:t>
            </a:r>
            <a:endParaRPr lang="en-GB" sz="1200" dirty="0"/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 cstate="print"/>
          <a:srcRect l="48050" t="-16674"/>
          <a:stretch>
            <a:fillRect/>
          </a:stretch>
        </p:blipFill>
        <p:spPr bwMode="auto">
          <a:xfrm>
            <a:off x="6588224" y="5135706"/>
            <a:ext cx="2340000" cy="15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2" cstate="print"/>
          <a:srcRect r="69722" b="-8911"/>
          <a:stretch>
            <a:fillRect/>
          </a:stretch>
        </p:blipFill>
        <p:spPr bwMode="auto">
          <a:xfrm>
            <a:off x="6588224" y="5351730"/>
            <a:ext cx="2340000" cy="2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Grafik 8"/>
          <p:cNvPicPr/>
          <p:nvPr/>
        </p:nvPicPr>
        <p:blipFill>
          <a:blip r:embed="rId3" cstate="print"/>
          <a:srcRect r="70761"/>
          <a:stretch>
            <a:fillRect/>
          </a:stretch>
        </p:blipFill>
        <p:spPr bwMode="auto">
          <a:xfrm>
            <a:off x="6588224" y="1484784"/>
            <a:ext cx="864414" cy="71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Grafik 9"/>
          <p:cNvPicPr/>
          <p:nvPr/>
        </p:nvPicPr>
        <p:blipFill>
          <a:blip r:embed="rId3" cstate="print"/>
          <a:srcRect l="42314" r="41151"/>
          <a:stretch>
            <a:fillRect/>
          </a:stretch>
        </p:blipFill>
        <p:spPr bwMode="auto">
          <a:xfrm>
            <a:off x="7452320" y="1484784"/>
            <a:ext cx="489403" cy="71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Grafik 10"/>
          <p:cNvPicPr/>
          <p:nvPr/>
        </p:nvPicPr>
        <p:blipFill>
          <a:blip r:embed="rId3" cstate="print"/>
          <a:srcRect l="87716"/>
          <a:stretch>
            <a:fillRect/>
          </a:stretch>
        </p:blipFill>
        <p:spPr bwMode="auto">
          <a:xfrm>
            <a:off x="8028384" y="1484784"/>
            <a:ext cx="365579" cy="71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000" y="3501008"/>
            <a:ext cx="6120000" cy="22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0000" y="1464146"/>
            <a:ext cx="6120000" cy="174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Grafik 13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4005064"/>
            <a:ext cx="2315210" cy="95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7454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Научени уроци и препоръки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BECA: Balanced European Conservation Approach	      Final Review Meeting in Darmstadt: 25 &amp; 26 February 2014           </a:t>
            </a:r>
            <a:fld id="{E7E7866C-A2CE-49DC-A611-C40B54DCE173}" type="slidenum">
              <a:rPr lang="de-DE" smtClean="0"/>
              <a:pPr/>
              <a:t>15</a:t>
            </a:fld>
            <a:r>
              <a:rPr lang="de-DE"/>
              <a:t>  </a:t>
            </a:r>
            <a:endParaRPr lang="de-DE" dirty="0"/>
          </a:p>
        </p:txBody>
      </p:sp>
      <p:graphicFrame>
        <p:nvGraphicFramePr>
          <p:cNvPr id="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32850"/>
              </p:ext>
            </p:extLst>
          </p:nvPr>
        </p:nvGraphicFramePr>
        <p:xfrm>
          <a:off x="460252" y="1340769"/>
          <a:ext cx="8360221" cy="4530522"/>
        </p:xfrm>
        <a:graphic>
          <a:graphicData uri="http://schemas.openxmlformats.org/drawingml/2006/table">
            <a:tbl>
              <a:tblPr/>
              <a:tblGrid>
                <a:gridCol w="3319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873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Научени уроци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Times New Roman" pitchFamily="18" charset="0"/>
                        </a:rPr>
                        <a:t>Въздействие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996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Препоръки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996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8587"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/>
                        <a:t>Икономическият ефект от системата, инсталирана в блока ще бъде по-силен, ако се реализира заедно с допълнителни мерки като топлоизолация, внедряване на ВЕИ и др.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bg-BG" sz="1400" dirty="0"/>
                        <a:t>Допълнително ще увеличи икономиите на енергия и цялостното въздействие на проекта.</a:t>
                      </a:r>
                      <a:endParaRPr kumimoji="0" lang="it-IT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82867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/>
                        <a:t>Комбинирайте решенията</a:t>
                      </a:r>
                      <a:r>
                        <a:rPr lang="bg-BG" sz="1400" baseline="0" dirty="0"/>
                        <a:t> от проект</a:t>
                      </a:r>
                      <a:r>
                        <a:rPr lang="bg-BG" sz="1400" dirty="0"/>
                        <a:t> BECA с други мерки за спестяване на енергия.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8587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/>
                        <a:t>Продължителността на проучването с един наемател не следва да бъде много дълго, защото хората се отегчават и не се концентрират върху отговорите си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g-BG" sz="1400" dirty="0"/>
                        <a:t>Наемателите приемат проучванията като задача, която те са принудени да изпълнят и ако анкетната е дълга, не се отговоря честно.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/>
                        <a:t>Създаване на кратки въпросници и разделяне на проучването във времето.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8587"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/>
                        <a:t>Поради редовното получаване на доклади за потреблението на хартия, наемателите не считат, за нужно, да влизат в BECA уеб - портала.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g-BG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Намалява общия</a:t>
                      </a:r>
                      <a:r>
                        <a:rPr lang="bg-BG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брой посещения на уеб-портала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/>
                        <a:t>Осигуряване на по-добри познания в областта на ИТ. Даване на докладите за консумация на по-голям период от време.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487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ctrTitle"/>
          </p:nvPr>
        </p:nvSpPr>
        <p:spPr>
          <a:xfrm>
            <a:off x="395536" y="2492896"/>
            <a:ext cx="8280000" cy="1181993"/>
          </a:xfrm>
        </p:spPr>
        <p:txBody>
          <a:bodyPr/>
          <a:lstStyle/>
          <a:p>
            <a:r>
              <a:rPr lang="bg-BG" dirty="0"/>
              <a:t>Благодаря Ви за вниманието!</a:t>
            </a:r>
            <a:endParaRPr lang="en-US" dirty="0"/>
          </a:p>
        </p:txBody>
      </p:sp>
      <p:sp>
        <p:nvSpPr>
          <p:cNvPr id="14" name="Untertitel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Стоян Янев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BECA: Balanced European Conservation Approach	      Final Review Meeting in Darmstadt: 25 &amp; 26 February 2014           </a:t>
            </a:r>
            <a:fld id="{E7E7866C-A2CE-49DC-A611-C40B54DCE173}" type="slidenum">
              <a:rPr lang="de-DE" smtClean="0"/>
              <a:pPr/>
              <a:t>16</a:t>
            </a:fld>
            <a:r>
              <a:rPr lang="de-DE"/>
              <a:t>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26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Общи сведения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87624" y="2780928"/>
            <a:ext cx="6840760" cy="2664296"/>
          </a:xfrm>
        </p:spPr>
        <p:txBody>
          <a:bodyPr/>
          <a:lstStyle/>
          <a:p>
            <a:pPr algn="just"/>
            <a:r>
              <a:rPr lang="bg-BG" sz="1800" dirty="0"/>
              <a:t>Проект </a:t>
            </a:r>
            <a:r>
              <a:rPr lang="en-US" sz="1800" b="1" dirty="0"/>
              <a:t>BECA</a:t>
            </a:r>
            <a:r>
              <a:rPr lang="ru-RU" sz="1800" dirty="0"/>
              <a:t> – “</a:t>
            </a:r>
            <a:r>
              <a:rPr lang="bg-BG" sz="1800" dirty="0"/>
              <a:t>Балансиран европейски съхраняващ подход</a:t>
            </a:r>
            <a:r>
              <a:rPr lang="ru-RU" sz="1800" dirty="0"/>
              <a:t>” (</a:t>
            </a:r>
            <a:r>
              <a:rPr lang="en-US" sz="1800" dirty="0"/>
              <a:t>Balanced European Conservation Approach</a:t>
            </a:r>
            <a:r>
              <a:rPr lang="ru-RU" sz="1800" dirty="0"/>
              <a:t>) - </a:t>
            </a:r>
            <a:r>
              <a:rPr lang="bg-BG" sz="1800" dirty="0"/>
              <a:t>ИКТ услуги за пестене на ресурси в социални сгради, финансиран по Рамковата програма на ЕК „Конкурентоспособност и иновации”,  </a:t>
            </a:r>
            <a:endParaRPr lang="en-US" sz="1800" dirty="0"/>
          </a:p>
          <a:p>
            <a:pPr algn="just"/>
            <a:r>
              <a:rPr lang="bg-BG" sz="1800" dirty="0"/>
              <a:t>№ на договора 270981 /FP7- REGIONS-2009-1/.</a:t>
            </a:r>
            <a:endParaRPr lang="en-US" sz="1800" dirty="0"/>
          </a:p>
          <a:p>
            <a:pPr algn="just"/>
            <a:endParaRPr lang="de-DE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5FA0-A5A9-4D38-958F-4177A8219BAB}" type="datetime3">
              <a:rPr lang="en-GB" smtClean="0"/>
              <a:pPr/>
              <a:t>15 May, 2016</a:t>
            </a:fld>
            <a:endParaRPr lang="fr-FR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Balanced European Conservation Approach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E595-7D34-4A47-BBF2-05C6950C9D9C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Обхват на проекта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BECA: Balanced European Conservation Approach	      Final Review Meeting in Darmstadt: 25 &amp; 26 February 2014           </a:t>
            </a:r>
            <a:fld id="{E7E7866C-A2CE-49DC-A611-C40B54DCE173}" type="slidenum">
              <a:rPr lang="en-GB" smtClean="0"/>
              <a:pPr/>
              <a:t>3</a:t>
            </a:fld>
            <a:r>
              <a:rPr lang="en-GB"/>
              <a:t>  </a:t>
            </a: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23528" y="1340768"/>
            <a:ext cx="8388424" cy="4680620"/>
            <a:chOff x="0" y="527"/>
            <a:chExt cx="5760" cy="3357"/>
          </a:xfrm>
        </p:grpSpPr>
        <p:pic>
          <p:nvPicPr>
            <p:cNvPr id="6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3D3DCC"/>
                </a:clrFrom>
                <a:clrTo>
                  <a:srgbClr val="3D3DCC">
                    <a:alpha val="0"/>
                  </a:srgbClr>
                </a:clrTo>
              </a:clrChange>
            </a:blip>
            <a:srcRect t="16191" r="21759" b="5827"/>
            <a:stretch>
              <a:fillRect/>
            </a:stretch>
          </p:blipFill>
          <p:spPr bwMode="auto">
            <a:xfrm>
              <a:off x="0" y="527"/>
              <a:ext cx="5760" cy="335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7" name="AutoShape 17"/>
            <p:cNvSpPr>
              <a:spLocks noChangeArrowheads="1"/>
            </p:cNvSpPr>
            <p:nvPr/>
          </p:nvSpPr>
          <p:spPr bwMode="auto">
            <a:xfrm>
              <a:off x="4194" y="2337"/>
              <a:ext cx="998" cy="424"/>
            </a:xfrm>
            <a:prstGeom prst="wedgeRectCallout">
              <a:avLst>
                <a:gd name="adj1" fmla="val -59718"/>
                <a:gd name="adj2" fmla="val 106069"/>
              </a:avLst>
            </a:prstGeom>
            <a:solidFill>
              <a:srgbClr val="099678"/>
            </a:solidFill>
            <a:ln w="12700">
              <a:solidFill>
                <a:srgbClr val="099678"/>
              </a:solidFill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algn="ctr"/>
              <a:r>
                <a:rPr lang="en-GB">
                  <a:solidFill>
                    <a:schemeClr val="bg1"/>
                  </a:solidFill>
                  <a:latin typeface="Arial" charset="0"/>
                  <a:cs typeface="Arial" charset="0"/>
                </a:rPr>
                <a:t>Belgrade</a:t>
              </a:r>
            </a:p>
            <a:p>
              <a:pPr algn="ctr"/>
              <a:r>
                <a:rPr lang="en-GB">
                  <a:solidFill>
                    <a:schemeClr val="bg1"/>
                  </a:solidFill>
                  <a:latin typeface="Arial" charset="0"/>
                  <a:cs typeface="Arial" charset="0"/>
                </a:rPr>
                <a:t>(405 users)</a:t>
              </a:r>
            </a:p>
          </p:txBody>
        </p:sp>
        <p:sp>
          <p:nvSpPr>
            <p:cNvPr id="8" name="AutoShape 19"/>
            <p:cNvSpPr>
              <a:spLocks noChangeArrowheads="1"/>
            </p:cNvSpPr>
            <p:nvPr/>
          </p:nvSpPr>
          <p:spPr bwMode="auto">
            <a:xfrm>
              <a:off x="3696" y="745"/>
              <a:ext cx="1089" cy="423"/>
            </a:xfrm>
            <a:prstGeom prst="wedgeRectCallout">
              <a:avLst>
                <a:gd name="adj1" fmla="val -87468"/>
                <a:gd name="adj2" fmla="val 33736"/>
              </a:avLst>
            </a:prstGeom>
            <a:solidFill>
              <a:srgbClr val="099678"/>
            </a:solidFill>
            <a:ln w="12700" cap="rnd">
              <a:solidFill>
                <a:srgbClr val="099678"/>
              </a:solidFill>
              <a:prstDash val="sysDot"/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Örebro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(946 users)</a:t>
              </a:r>
            </a:p>
          </p:txBody>
        </p:sp>
        <p:sp>
          <p:nvSpPr>
            <p:cNvPr id="9" name="AutoShape 20"/>
            <p:cNvSpPr>
              <a:spLocks noChangeArrowheads="1"/>
            </p:cNvSpPr>
            <p:nvPr/>
          </p:nvSpPr>
          <p:spPr bwMode="auto">
            <a:xfrm>
              <a:off x="1452" y="1441"/>
              <a:ext cx="1134" cy="423"/>
            </a:xfrm>
            <a:prstGeom prst="wedgeRectCallout">
              <a:avLst>
                <a:gd name="adj1" fmla="val 44356"/>
                <a:gd name="adj2" fmla="val 129856"/>
              </a:avLst>
            </a:prstGeom>
            <a:solidFill>
              <a:srgbClr val="099678"/>
            </a:solidFill>
            <a:ln w="12700">
              <a:solidFill>
                <a:srgbClr val="099678"/>
              </a:solidFill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Darmstadt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(1514 users)</a:t>
              </a:r>
            </a:p>
          </p:txBody>
        </p:sp>
        <p:sp>
          <p:nvSpPr>
            <p:cNvPr id="10" name="AutoShape 21"/>
            <p:cNvSpPr>
              <a:spLocks noChangeArrowheads="1"/>
            </p:cNvSpPr>
            <p:nvPr/>
          </p:nvSpPr>
          <p:spPr bwMode="auto">
            <a:xfrm>
              <a:off x="3560" y="3145"/>
              <a:ext cx="997" cy="423"/>
            </a:xfrm>
            <a:prstGeom prst="wedgeRectCallout">
              <a:avLst>
                <a:gd name="adj1" fmla="val 83301"/>
                <a:gd name="adj2" fmla="val -107852"/>
              </a:avLst>
            </a:prstGeom>
            <a:solidFill>
              <a:srgbClr val="099678"/>
            </a:solidFill>
            <a:ln w="12700">
              <a:solidFill>
                <a:srgbClr val="099678"/>
              </a:solidFill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Ruse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(110 users)</a:t>
              </a:r>
            </a:p>
          </p:txBody>
        </p:sp>
        <p:sp>
          <p:nvSpPr>
            <p:cNvPr id="11" name="AutoShape 22"/>
            <p:cNvSpPr>
              <a:spLocks noChangeArrowheads="1"/>
            </p:cNvSpPr>
            <p:nvPr/>
          </p:nvSpPr>
          <p:spPr bwMode="auto">
            <a:xfrm>
              <a:off x="3197" y="1574"/>
              <a:ext cx="997" cy="424"/>
            </a:xfrm>
            <a:prstGeom prst="wedgeRectCallout">
              <a:avLst>
                <a:gd name="adj1" fmla="val -1856"/>
                <a:gd name="adj2" fmla="val 115778"/>
              </a:avLst>
            </a:prstGeom>
            <a:solidFill>
              <a:srgbClr val="099678"/>
            </a:solidFill>
            <a:ln w="12700" cap="rnd">
              <a:solidFill>
                <a:srgbClr val="099678"/>
              </a:solidFill>
              <a:prstDash val="sysDot"/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algn="ctr"/>
              <a:r>
                <a:rPr lang="en-GB">
                  <a:solidFill>
                    <a:schemeClr val="bg1"/>
                  </a:solidFill>
                  <a:latin typeface="Arial" charset="0"/>
                  <a:cs typeface="Arial" charset="0"/>
                </a:rPr>
                <a:t>Havirov</a:t>
              </a:r>
            </a:p>
            <a:p>
              <a:pPr algn="ctr"/>
              <a:r>
                <a:rPr lang="en-GB">
                  <a:solidFill>
                    <a:schemeClr val="bg1"/>
                  </a:solidFill>
                  <a:latin typeface="Arial" charset="0"/>
                  <a:cs typeface="Arial" charset="0"/>
                </a:rPr>
                <a:t>(158 users)</a:t>
              </a:r>
            </a:p>
          </p:txBody>
        </p:sp>
        <p:sp>
          <p:nvSpPr>
            <p:cNvPr id="12" name="AutoShape 24"/>
            <p:cNvSpPr>
              <a:spLocks noChangeArrowheads="1"/>
            </p:cNvSpPr>
            <p:nvPr/>
          </p:nvSpPr>
          <p:spPr bwMode="auto">
            <a:xfrm>
              <a:off x="431" y="2543"/>
              <a:ext cx="998" cy="423"/>
            </a:xfrm>
            <a:prstGeom prst="wedgeRectCallout">
              <a:avLst>
                <a:gd name="adj1" fmla="val 54509"/>
                <a:gd name="adj2" fmla="val 116264"/>
              </a:avLst>
            </a:prstGeom>
            <a:solidFill>
              <a:srgbClr val="099678"/>
            </a:solidFill>
            <a:ln w="12700">
              <a:solidFill>
                <a:srgbClr val="099678"/>
              </a:solidFill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Manresa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(238 users)</a:t>
              </a:r>
            </a:p>
          </p:txBody>
        </p:sp>
        <p:sp>
          <p:nvSpPr>
            <p:cNvPr id="13" name="AutoShape 25"/>
            <p:cNvSpPr>
              <a:spLocks noChangeArrowheads="1"/>
            </p:cNvSpPr>
            <p:nvPr/>
          </p:nvSpPr>
          <p:spPr bwMode="auto">
            <a:xfrm>
              <a:off x="1746" y="3145"/>
              <a:ext cx="1134" cy="423"/>
            </a:xfrm>
            <a:prstGeom prst="wedgeRectCallout">
              <a:avLst>
                <a:gd name="adj1" fmla="val 3528"/>
                <a:gd name="adj2" fmla="val -110681"/>
              </a:avLst>
            </a:prstGeom>
            <a:solidFill>
              <a:srgbClr val="099678"/>
            </a:solidFill>
            <a:ln w="12700">
              <a:solidFill>
                <a:srgbClr val="099678"/>
              </a:solidFill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algn="ctr"/>
              <a:r>
                <a:rPr lang="en-GB">
                  <a:solidFill>
                    <a:schemeClr val="bg1"/>
                  </a:solidFill>
                  <a:latin typeface="Arial" charset="0"/>
                  <a:cs typeface="Arial" charset="0"/>
                </a:rPr>
                <a:t>Torino</a:t>
              </a:r>
            </a:p>
            <a:p>
              <a:pPr algn="ctr"/>
              <a:r>
                <a:rPr lang="en-GB">
                  <a:solidFill>
                    <a:schemeClr val="bg1"/>
                  </a:solidFill>
                  <a:latin typeface="Arial" charset="0"/>
                  <a:cs typeface="Arial" charset="0"/>
                </a:rPr>
                <a:t>(1476 users)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978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Пилотни сгради за проекта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BECA: Balanced European Conservation Approach	      Final Review Meeting in Darmstadt: 25 &amp; 26 February 2014           </a:t>
            </a:r>
            <a:fld id="{E7E7866C-A2CE-49DC-A611-C40B54DCE173}" type="slidenum">
              <a:rPr lang="de-DE" smtClean="0"/>
              <a:pPr/>
              <a:t>4</a:t>
            </a:fld>
            <a:r>
              <a:rPr lang="de-DE" dirty="0"/>
              <a:t>  </a:t>
            </a:r>
          </a:p>
        </p:txBody>
      </p:sp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229" y="1772816"/>
            <a:ext cx="3945219" cy="288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6709" r="8473" b="5853"/>
          <a:stretch>
            <a:fillRect/>
          </a:stretch>
        </p:blipFill>
        <p:spPr bwMode="auto">
          <a:xfrm>
            <a:off x="467544" y="1772816"/>
            <a:ext cx="4161995" cy="288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2447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bg-BG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GB" altLang="bg-B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438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altLang="bg-B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47971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Експериментална група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59730" y="4797152"/>
            <a:ext cx="2368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Контролна група</a:t>
            </a:r>
            <a:endParaRPr lang="en-US" dirty="0"/>
          </a:p>
        </p:txBody>
      </p:sp>
      <p:sp>
        <p:nvSpPr>
          <p:cNvPr id="12" name="Untertitel 13"/>
          <p:cNvSpPr txBox="1">
            <a:spLocks/>
          </p:cNvSpPr>
          <p:nvPr/>
        </p:nvSpPr>
        <p:spPr bwMode="auto">
          <a:xfrm>
            <a:off x="480368" y="5198442"/>
            <a:ext cx="8124080" cy="894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ClrTx/>
              <a:buSzPct val="7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 baseline="0">
                <a:solidFill>
                  <a:srgbClr val="099678"/>
                </a:solidFill>
                <a:latin typeface="+mn-lt"/>
                <a:ea typeface="+mn-ea"/>
                <a:cs typeface="+mn-cs"/>
              </a:defRPr>
            </a:lvl1pPr>
            <a:lvl2pPr marL="45720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9678"/>
              </a:buClr>
              <a:buSzTx/>
              <a:buFont typeface="Wingdings" pitchFamily="2" charset="2"/>
              <a:buNone/>
              <a:tabLst/>
              <a:defRPr sz="2800">
                <a:solidFill>
                  <a:srgbClr val="099678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99678"/>
              </a:buClr>
              <a:buNone/>
              <a:defRPr sz="2400" baseline="0">
                <a:solidFill>
                  <a:srgbClr val="099678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99678"/>
              </a:buClr>
              <a:buNone/>
              <a:defRPr sz="2000">
                <a:solidFill>
                  <a:srgbClr val="099678"/>
                </a:solidFill>
                <a:latin typeface="+mn-lt"/>
              </a:defRPr>
            </a:lvl4pPr>
            <a:lvl5pPr marL="182880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9678"/>
              </a:buClr>
              <a:buSzTx/>
              <a:buFontTx/>
              <a:buNone/>
              <a:tabLst/>
              <a:defRPr sz="2000">
                <a:solidFill>
                  <a:srgbClr val="099678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bg-BG" sz="1600" dirty="0"/>
              <a:t>И двете сгради са общински и са изградени в периода '99 - '01. Сградите са панелно строителство и нямат система за централно отопление. Те са разположени в квартали близо до покрайнините на града.</a:t>
            </a:r>
            <a:endParaRPr lang="bg-BG" sz="1600" kern="0" dirty="0"/>
          </a:p>
        </p:txBody>
      </p:sp>
    </p:spTree>
    <p:extLst>
      <p:ext uri="{BB962C8B-B14F-4D97-AF65-F5344CB8AC3E}">
        <p14:creationId xmlns:p14="http://schemas.microsoft.com/office/powerpoint/2010/main" val="209582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19155"/>
            <a:ext cx="7772400" cy="720080"/>
          </a:xfrm>
        </p:spPr>
        <p:txBody>
          <a:bodyPr/>
          <a:lstStyle/>
          <a:p>
            <a:r>
              <a:rPr lang="bg-BG" dirty="0"/>
              <a:t>Параметри на проекта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364" y="1886561"/>
            <a:ext cx="7056784" cy="3456383"/>
          </a:xfrm>
        </p:spPr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bg-BG" sz="2400" b="1" dirty="0"/>
              <a:t>Продължителност: 36 месеца</a:t>
            </a:r>
            <a:endParaRPr lang="en-US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bg-BG" sz="2400" b="1" dirty="0"/>
              <a:t>Партньори: </a:t>
            </a:r>
            <a:r>
              <a:rPr lang="en-US" sz="2400" b="1" dirty="0"/>
              <a:t>1</a:t>
            </a:r>
            <a:r>
              <a:rPr lang="bg-BG" sz="2400" b="1" dirty="0"/>
              <a:t>8 партньори от </a:t>
            </a:r>
            <a:r>
              <a:rPr lang="en-US" sz="2400" b="1" dirty="0"/>
              <a:t>7</a:t>
            </a:r>
            <a:r>
              <a:rPr lang="bg-BG" sz="2400" b="1" dirty="0"/>
              <a:t> страни </a:t>
            </a:r>
            <a:endParaRPr lang="en-US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bg-BG" sz="2400" b="1" dirty="0"/>
              <a:t>Общо финансиране</a:t>
            </a:r>
            <a:r>
              <a:rPr lang="ru-RU" sz="2400" b="1" dirty="0"/>
              <a:t>:  2.7 млн евро</a:t>
            </a:r>
            <a:r>
              <a:rPr lang="bg-BG" sz="2400" b="1" dirty="0"/>
              <a:t>, разпределено между партньорите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bg-BG" sz="2400" b="1" dirty="0"/>
              <a:t>Водещ партньор – </a:t>
            </a:r>
            <a:r>
              <a:rPr lang="en-US" sz="2400" b="1" dirty="0"/>
              <a:t>EMPIRICA GmbH </a:t>
            </a:r>
            <a:r>
              <a:rPr lang="bg-BG" sz="2400" b="1" dirty="0"/>
              <a:t>от</a:t>
            </a:r>
            <a:r>
              <a:rPr lang="en-US" sz="2400" b="1" dirty="0"/>
              <a:t> </a:t>
            </a:r>
            <a:r>
              <a:rPr lang="bg-BG" sz="2400" b="1" dirty="0"/>
              <a:t>Германия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bg-BG" sz="2400" b="1" dirty="0"/>
              <a:t>Български партньори – Община Русе, РУ „Ангел Кънчев“, Общинска енергийна агенция;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5FA0-A5A9-4D38-958F-4177A8219BAB}" type="datetime3">
              <a:rPr lang="en-GB" smtClean="0"/>
              <a:pPr/>
              <a:t>15 May, 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Balanced European Conservation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E595-7D34-4A47-BBF2-05C6950C9D9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3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556" y="980728"/>
            <a:ext cx="7772400" cy="792088"/>
          </a:xfrm>
        </p:spPr>
        <p:txBody>
          <a:bodyPr/>
          <a:lstStyle/>
          <a:p>
            <a:r>
              <a:rPr lang="bg-BG" dirty="0"/>
              <a:t>Основна цел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560840" cy="3744416"/>
          </a:xfrm>
        </p:spPr>
        <p:txBody>
          <a:bodyPr/>
          <a:lstStyle/>
          <a:p>
            <a:pPr algn="just"/>
            <a:r>
              <a:rPr lang="bg-BG" sz="2400" b="1" dirty="0"/>
              <a:t>Намаляване на консумацията на вода, електрическа и топлинна енергия в жилищния сектор посредством ИКТ услуги</a:t>
            </a:r>
          </a:p>
          <a:p>
            <a:pPr algn="just"/>
            <a:endParaRPr lang="bg-BG" sz="2400" b="1" dirty="0"/>
          </a:p>
          <a:p>
            <a:pPr algn="just"/>
            <a:r>
              <a:rPr lang="bg-BG" sz="2400" dirty="0"/>
              <a:t>Два вида услуги:</a:t>
            </a:r>
          </a:p>
          <a:p>
            <a:pPr algn="just"/>
            <a:r>
              <a:rPr lang="ru-RU" sz="2400" b="1" dirty="0"/>
              <a:t>RUAS</a:t>
            </a:r>
            <a:r>
              <a:rPr lang="ru-RU" sz="2400" dirty="0"/>
              <a:t> </a:t>
            </a:r>
            <a:r>
              <a:rPr lang="bg-BG" sz="2400" dirty="0"/>
              <a:t>- Услуга за информираност за използване на ресурсите</a:t>
            </a:r>
          </a:p>
          <a:p>
            <a:pPr algn="just"/>
            <a:r>
              <a:rPr lang="ru-RU" sz="2400" b="1" dirty="0"/>
              <a:t>RMS</a:t>
            </a:r>
            <a:r>
              <a:rPr lang="ru-RU" sz="2400" dirty="0"/>
              <a:t> - </a:t>
            </a:r>
            <a:r>
              <a:rPr lang="bg-BG" sz="2400" dirty="0"/>
              <a:t>услуга за управление на ресурсите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5FA0-A5A9-4D38-958F-4177A8219BAB}" type="datetime3">
              <a:rPr lang="en-GB" smtClean="0"/>
              <a:pPr/>
              <a:t>15 May, 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Balanced European Conservation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E595-7D34-4A47-BBF2-05C6950C9D9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7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572045"/>
          </a:xfrm>
        </p:spPr>
        <p:txBody>
          <a:bodyPr/>
          <a:lstStyle/>
          <a:p>
            <a:r>
              <a:rPr lang="bg-BG" dirty="0"/>
              <a:t>Работни пакети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628384" cy="4032448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g-BG" sz="2400" b="1" dirty="0"/>
              <a:t>Работ</a:t>
            </a:r>
            <a:r>
              <a:rPr lang="en-US" sz="2400" b="1" dirty="0"/>
              <a:t>e</a:t>
            </a:r>
            <a:r>
              <a:rPr lang="bg-BG" sz="2400" b="1" dirty="0"/>
              <a:t>н  пакет 1 </a:t>
            </a:r>
            <a:r>
              <a:rPr lang="bg-BG" sz="2400" dirty="0"/>
              <a:t>- </a:t>
            </a:r>
            <a:r>
              <a:rPr lang="bg-BG" sz="2400" b="1" i="1" dirty="0"/>
              <a:t>Изисквания и дефиниране на конкретните мерки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g-BG" sz="2400" b="1" dirty="0"/>
              <a:t>Работ</a:t>
            </a:r>
            <a:r>
              <a:rPr lang="en-US" sz="2400" b="1" dirty="0"/>
              <a:t>e</a:t>
            </a:r>
            <a:r>
              <a:rPr lang="bg-BG" sz="2400" b="1" dirty="0"/>
              <a:t>н  пакет 2</a:t>
            </a:r>
            <a:r>
              <a:rPr lang="bg-BG" sz="2400" dirty="0"/>
              <a:t> - </a:t>
            </a:r>
            <a:r>
              <a:rPr lang="bg-BG" sz="2400" b="1" i="1" dirty="0"/>
              <a:t>Определяне на видовете услуги</a:t>
            </a:r>
            <a:r>
              <a:rPr lang="bg-BG" sz="2400" i="1" dirty="0"/>
              <a:t> </a:t>
            </a:r>
            <a:endParaRPr lang="en-US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g-BG" sz="2400" b="1" dirty="0"/>
              <a:t>Работ</a:t>
            </a:r>
            <a:r>
              <a:rPr lang="en-US" sz="2400" b="1" dirty="0"/>
              <a:t>e</a:t>
            </a:r>
            <a:r>
              <a:rPr lang="bg-BG" sz="2400" b="1" dirty="0"/>
              <a:t>н  пакет 3</a:t>
            </a:r>
            <a:r>
              <a:rPr lang="bg-BG" sz="2400" dirty="0"/>
              <a:t> - </a:t>
            </a:r>
            <a:r>
              <a:rPr lang="bg-BG" sz="2400" b="1" i="1" dirty="0"/>
              <a:t>Спецификация на услугите</a:t>
            </a:r>
            <a:r>
              <a:rPr lang="bg-BG" sz="2400" i="1" dirty="0"/>
              <a:t> </a:t>
            </a:r>
            <a:endParaRPr lang="en-US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g-BG" sz="2400" b="1" dirty="0"/>
              <a:t>Работ</a:t>
            </a:r>
            <a:r>
              <a:rPr lang="en-US" sz="2400" b="1" dirty="0"/>
              <a:t>e</a:t>
            </a:r>
            <a:r>
              <a:rPr lang="bg-BG" sz="2400" b="1" dirty="0"/>
              <a:t>н  пакет 4 – Пускане в експлоатация и тестване на системата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g-BG" sz="2400" b="1" dirty="0"/>
              <a:t>Работ</a:t>
            </a:r>
            <a:r>
              <a:rPr lang="en-US" sz="2400" b="1" dirty="0"/>
              <a:t>e</a:t>
            </a:r>
            <a:r>
              <a:rPr lang="bg-BG" sz="2400" b="1" dirty="0"/>
              <a:t>н  пакет 5 – Подготовка на пилотното място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5FA0-A5A9-4D38-958F-4177A8219BAB}" type="datetime3">
              <a:rPr lang="en-GB" smtClean="0"/>
              <a:pPr/>
              <a:t>15 May, 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Balanced European Conservation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E595-7D34-4A47-BBF2-05C6950C9D9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317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572045"/>
          </a:xfrm>
        </p:spPr>
        <p:txBody>
          <a:bodyPr/>
          <a:lstStyle/>
          <a:p>
            <a:r>
              <a:rPr lang="bg-BG" dirty="0"/>
              <a:t>Работни пакети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628384" cy="4032448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g-BG" sz="2400" b="1" dirty="0"/>
              <a:t>Работен  пакет 6 – Разработка и експлоатация на пилотното място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g-BG" sz="2400" b="1" dirty="0"/>
              <a:t>Работ</a:t>
            </a:r>
            <a:r>
              <a:rPr lang="en-US" sz="2400" b="1" dirty="0"/>
              <a:t>e</a:t>
            </a:r>
            <a:r>
              <a:rPr lang="bg-BG" sz="2400" b="1" dirty="0"/>
              <a:t>н  пакет 7 - Оценка и мониторинг на резултатите</a:t>
            </a:r>
            <a:endParaRPr lang="en-US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g-BG" sz="2400" b="1" dirty="0"/>
              <a:t>Работ</a:t>
            </a:r>
            <a:r>
              <a:rPr lang="en-US" sz="2400" b="1" dirty="0"/>
              <a:t>e</a:t>
            </a:r>
            <a:r>
              <a:rPr lang="bg-BG" sz="2400" b="1" dirty="0"/>
              <a:t>н  пакет 8 - Разпространение и приложение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g-BG" sz="2400" b="1" dirty="0"/>
              <a:t>Работен  пакет 9 – Управление на консорциума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5FA0-A5A9-4D38-958F-4177A8219BAB}" type="datetime3">
              <a:rPr lang="en-GB" smtClean="0"/>
              <a:pPr/>
              <a:t>15 May, 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Balanced European Conservation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E595-7D34-4A47-BBF2-05C6950C9D9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24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556" y="2636912"/>
            <a:ext cx="7772400" cy="1470025"/>
          </a:xfrm>
        </p:spPr>
        <p:txBody>
          <a:bodyPr/>
          <a:lstStyle/>
          <a:p>
            <a:r>
              <a:rPr lang="bg-BG" sz="4800" dirty="0"/>
              <a:t>Резултати</a:t>
            </a:r>
            <a:endParaRPr lang="en-US" sz="4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5FA0-A5A9-4D38-958F-4177A8219BAB}" type="datetime3">
              <a:rPr lang="en-GB" smtClean="0"/>
              <a:pPr/>
              <a:t>15 May, 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Balanced European Conservation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E595-7D34-4A47-BBF2-05C6950C9D9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189952"/>
      </p:ext>
    </p:extLst>
  </p:cSld>
  <p:clrMapOvr>
    <a:masterClrMapping/>
  </p:clrMapOvr>
</p:sld>
</file>

<file path=ppt/theme/theme1.xml><?xml version="1.0" encoding="utf-8"?>
<a:theme xmlns:a="http://schemas.openxmlformats.org/drawingml/2006/main" name="BECA_Template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6825A5457E964C9F04450A9C8C82CB" ma:contentTypeVersion="0" ma:contentTypeDescription="Създаване на нов документ" ma:contentTypeScope="" ma:versionID="bff7cea51b324d191132489e9baa2fc2">
  <xsd:schema xmlns:xsd="http://www.w3.org/2001/XMLSchema" xmlns:xs="http://www.w3.org/2001/XMLSchema" xmlns:p="http://schemas.microsoft.com/office/2006/metadata/properties" xmlns:ns2="6ecd46a9-be8c-4060-a833-d291ab4ecad3" targetNamespace="http://schemas.microsoft.com/office/2006/metadata/properties" ma:root="true" ma:fieldsID="79e51eafffbaf3b1dc8c5d4e3973e965" ns2:_="">
    <xsd:import namespace="6ecd46a9-be8c-4060-a833-d291ab4ecad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cd46a9-be8c-4060-a833-d291ab4ecad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Стойност на ИД на документ" ma:description="Стойността на ИД на документ, присвоен на този елемент." ma:internalName="_dlc_DocId" ma:readOnly="true">
      <xsd:simpleType>
        <xsd:restriction base="dms:Text"/>
      </xsd:simpleType>
    </xsd:element>
    <xsd:element name="_dlc_DocIdUrl" ma:index="9" nillable="true" ma:displayName="ИД на документ" ma:description="Постоянна връзка към този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ъдържание"/>
        <xsd:element ref="dc:title" minOccurs="0" maxOccurs="1" ma:index="4" ma:displayName="Заглав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ecd46a9-be8c-4060-a833-d291ab4ecad3">P6FQSRT7ZU5Y-3-16</_dlc_DocId>
    <_dlc_DocIdUrl xmlns="6ecd46a9-be8c-4060-a833-d291ab4ecad3">
      <Url>https://www.uni-ruse.bg/projects/_layouts/15/DocIdRedir.aspx?ID=P6FQSRT7ZU5Y-3-16</Url>
      <Description>P6FQSRT7ZU5Y-3-16</Description>
    </_dlc_DocIdUrl>
  </documentManagement>
</p:properties>
</file>

<file path=customXml/itemProps1.xml><?xml version="1.0" encoding="utf-8"?>
<ds:datastoreItem xmlns:ds="http://schemas.openxmlformats.org/officeDocument/2006/customXml" ds:itemID="{FDD7864E-D3AD-4673-A8B8-A5FC1B2C65F8}"/>
</file>

<file path=customXml/itemProps2.xml><?xml version="1.0" encoding="utf-8"?>
<ds:datastoreItem xmlns:ds="http://schemas.openxmlformats.org/officeDocument/2006/customXml" ds:itemID="{3416FACE-306A-424E-808F-003D183F4453}"/>
</file>

<file path=customXml/itemProps3.xml><?xml version="1.0" encoding="utf-8"?>
<ds:datastoreItem xmlns:ds="http://schemas.openxmlformats.org/officeDocument/2006/customXml" ds:itemID="{369C8F83-15C3-4CB4-AA79-95666E4454BB}"/>
</file>

<file path=customXml/itemProps4.xml><?xml version="1.0" encoding="utf-8"?>
<ds:datastoreItem xmlns:ds="http://schemas.openxmlformats.org/officeDocument/2006/customXml" ds:itemID="{E9FB975E-B6AF-43B2-8006-55B566E41D12}"/>
</file>

<file path=docProps/app.xml><?xml version="1.0" encoding="utf-8"?>
<Properties xmlns="http://schemas.openxmlformats.org/officeDocument/2006/extended-properties" xmlns:vt="http://schemas.openxmlformats.org/officeDocument/2006/docPropsVTypes">
  <Template>BECA_Template</Template>
  <TotalTime>73</TotalTime>
  <Words>822</Words>
  <Application>Microsoft Office PowerPoint</Application>
  <PresentationFormat>On-screen Show (4:3)</PresentationFormat>
  <Paragraphs>212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Calibri</vt:lpstr>
      <vt:lpstr>Times New Roman</vt:lpstr>
      <vt:lpstr>Verdana</vt:lpstr>
      <vt:lpstr>Wingdings</vt:lpstr>
      <vt:lpstr>BECA_Template</vt:lpstr>
      <vt:lpstr>Image</vt:lpstr>
      <vt:lpstr>PowerPoint Presentation</vt:lpstr>
      <vt:lpstr>Общи сведения</vt:lpstr>
      <vt:lpstr>Обхват на проекта</vt:lpstr>
      <vt:lpstr>Пилотни сгради за проекта</vt:lpstr>
      <vt:lpstr>Параметри на проекта</vt:lpstr>
      <vt:lpstr>Основна цел</vt:lpstr>
      <vt:lpstr>Работни пакети</vt:lpstr>
      <vt:lpstr>Работни пакети</vt:lpstr>
      <vt:lpstr>Резултати</vt:lpstr>
      <vt:lpstr>Внедрени услуги</vt:lpstr>
      <vt:lpstr>Внедрени иновации</vt:lpstr>
      <vt:lpstr>РП6 Експлоатация</vt:lpstr>
      <vt:lpstr>РП7 Изчисления &amp; Икономии</vt:lpstr>
      <vt:lpstr>РП8 приходно-разходен анализ</vt:lpstr>
      <vt:lpstr>Научени уроци и препоръки</vt:lpstr>
      <vt:lpstr>Благодаря Ви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Georg Vogt</dc:creator>
  <cp:lastModifiedBy>Stoyan Yanev</cp:lastModifiedBy>
  <cp:revision>10</cp:revision>
  <dcterms:created xsi:type="dcterms:W3CDTF">2011-07-11T10:35:20Z</dcterms:created>
  <dcterms:modified xsi:type="dcterms:W3CDTF">2016-05-15T17:14:26Z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0x010100BA6825A5457E964C9F04450A9C8C82CB</vt:lpwstr>
  </property>
  <property fmtid="{D5CDD505-2E9C-101B-9397-08002B2CF9AE}" pid="3" name="_dlc_DocIdItemGuid">
    <vt:lpwstr>60f0d149-2cb0-4574-977d-2ff2384e27bc</vt:lpwstr>
  </property>
</Properties>
</file>