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Община Силистра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bg-BG" smtClean="0"/>
              <a:t>28 септември 2017 г.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B05E6-80C9-4C01-990D-69466BD489C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02636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Община Силистра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bg-BG" smtClean="0"/>
              <a:t>28 септември 2017 г.</a:t>
            </a:r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7E1A9-901D-4813-BCC1-333CBBA94563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20993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4023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6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0" name="Picture 19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pic>
        <p:nvPicPr>
          <p:cNvPr id="6" name="Picture 5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pic>
        <p:nvPicPr>
          <p:cNvPr id="11" name="Picture 10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pic>
        <p:nvPicPr>
          <p:cNvPr id="22" name="Picture 21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 dirty="0"/>
          </a:p>
        </p:txBody>
      </p:sp>
      <p:pic>
        <p:nvPicPr>
          <p:cNvPr id="23" name="Picture 22" descr="logo_EHD 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6021288"/>
            <a:ext cx="647925" cy="6534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sz="1800" i="1" dirty="0" smtClean="0">
                <a:solidFill>
                  <a:schemeClr val="bg1"/>
                </a:solidFill>
              </a:rPr>
              <a:t>Национален център за контакт</a:t>
            </a:r>
            <a:endParaRPr lang="bg-BG" sz="1800" i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1560" y="6381328"/>
            <a:ext cx="3384375" cy="293117"/>
          </a:xfrm>
        </p:spPr>
        <p:txBody>
          <a:bodyPr/>
          <a:lstStyle/>
          <a:p>
            <a:pPr algn="l"/>
            <a:r>
              <a:rPr lang="bg-BG" sz="1200" smtClean="0"/>
              <a:t>27 септември 2017 г., община Силистра</a:t>
            </a:r>
            <a:endParaRPr lang="bg-BG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8064" y="6381328"/>
            <a:ext cx="3384376" cy="293117"/>
          </a:xfrm>
        </p:spPr>
        <p:txBody>
          <a:bodyPr/>
          <a:lstStyle/>
          <a:p>
            <a:pPr algn="r"/>
            <a:r>
              <a:rPr lang="ru-RU" dirty="0" smtClean="0"/>
              <a:t>Европейски дни на наследството 2017 г.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solidFill>
                  <a:schemeClr val="accent3"/>
                </a:solidFill>
              </a:rPr>
              <a:t>„Европа за гражданите“ </a:t>
            </a:r>
            <a:r>
              <a:rPr lang="en-GB" dirty="0" smtClean="0">
                <a:solidFill>
                  <a:schemeClr val="accent3"/>
                </a:solidFill>
              </a:rPr>
              <a:t/>
            </a:r>
            <a:br>
              <a:rPr lang="en-GB" dirty="0" smtClean="0">
                <a:solidFill>
                  <a:schemeClr val="accent3"/>
                </a:solidFill>
              </a:rPr>
            </a:br>
            <a:r>
              <a:rPr lang="bg-BG" dirty="0" smtClean="0">
                <a:solidFill>
                  <a:schemeClr val="accent3"/>
                </a:solidFill>
              </a:rPr>
              <a:t>2014-2020</a:t>
            </a:r>
            <a:endParaRPr lang="bg-BG" dirty="0"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682306"/>
            <a:ext cx="3603303" cy="968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1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Европейски корпус за солидарност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Цели 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предостави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възможност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младите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хора в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рамките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ЕС 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предлагат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доброволна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помощ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при нужда и в отговор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кризисни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ситуации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Европейски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младежки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портал: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www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. europa.eu/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youth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BG_bg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endParaRPr lang="bg-BG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4" t="32522" r="29235" b="28254"/>
          <a:stretch/>
        </p:blipFill>
        <p:spPr bwMode="auto">
          <a:xfrm>
            <a:off x="5148064" y="4869160"/>
            <a:ext cx="3706064" cy="12286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5007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Европейски граждански портал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Европейският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граждански портал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предоставя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информация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всички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финансирани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проекти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по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програма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„Европа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“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2014-2020</a:t>
            </a:r>
            <a:r>
              <a:rPr lang="en-GB" sz="200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http://ec.europa.eu/programmes/europe-for-citizens/projects/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2894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Национален център за контакт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Имате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въпроси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относно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програма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"Европа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"?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Нуждаете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се от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повече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информация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направленията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начина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кандидатстване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крайни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срокове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бюджет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партньори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?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Свържете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се с нас!</a:t>
            </a: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Адрес: Министерство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културата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бул. "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Александър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Стамболийски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" 17, 1040 София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Телефон: 0882 50 67 78 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Имейл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europeforcitizenspoint@mc.government.bg</a:t>
            </a:r>
          </a:p>
          <a:p>
            <a:pPr marL="0" indent="0">
              <a:buNone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Facebook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www.facebook.com/ecpbulgaria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Сайт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www.mc.government.bg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768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Цели и приоритети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z="1200" smtClean="0"/>
              <a:t>27 септември 2017 г., община Силистра</a:t>
            </a:r>
            <a:endParaRPr lang="bg-BG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Общи цели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програмата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програмен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период 2014-2020:</a:t>
            </a: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допринесе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разбирането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Съюза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неговата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история и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многообразие;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насърчи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европейското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гражданство и 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подобри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условията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гражданско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демократично участие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равнището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Съюза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181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Специфични цели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Постигане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по-добро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разбиране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миналото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общата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история и цел на ЕС да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насърчава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мира,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ценностите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си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благоденствието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своите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народи;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Насърчаване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демократичното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гражданско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участие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ниво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ЕС,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като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се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развива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разбирането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процесите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по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създаване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политиките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Съюза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насърчаване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възможностите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социална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междукултурна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ангажираност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доброволческа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дейност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равнището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Съюза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200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на програмата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Направление  1: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Европейска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памет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миналото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Направление 2: Демократична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ангажираност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гражданско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участие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Побратимяване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градове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Мрежи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от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градове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Проекти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гражданското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общество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260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Критерии за допустимост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200" b="1" dirty="0" err="1">
                <a:solidFill>
                  <a:schemeClr val="accent3">
                    <a:lumMod val="75000"/>
                  </a:schemeClr>
                </a:solidFill>
              </a:rPr>
              <a:t>Допустими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>
                <a:solidFill>
                  <a:schemeClr val="accent3">
                    <a:lumMod val="75000"/>
                  </a:schemeClr>
                </a:solidFill>
              </a:rPr>
              <a:t>кандидати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Местни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власти и организации; Европейски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изследователски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организации по публична политика (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мозъчни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тръстове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); Граждански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групи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; Организации на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гражданското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общество;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Неправителствени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организации;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Образователни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институции;</a:t>
            </a:r>
          </a:p>
          <a:p>
            <a:endParaRPr lang="ru-RU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200" b="1" dirty="0" err="1">
                <a:solidFill>
                  <a:schemeClr val="accent3">
                    <a:lumMod val="75000"/>
                  </a:schemeClr>
                </a:solidFill>
              </a:rPr>
              <a:t>Участващи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b="1" dirty="0" err="1">
                <a:solidFill>
                  <a:schemeClr val="accent3">
                    <a:lumMod val="75000"/>
                  </a:schemeClr>
                </a:solidFill>
              </a:rPr>
              <a:t>държави</a:t>
            </a:r>
            <a:r>
              <a:rPr lang="ru-RU" sz="22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Държавите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членки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на ЕС; </a:t>
            </a:r>
            <a:endParaRPr lang="ru-RU" sz="2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err="1" smtClean="0">
                <a:solidFill>
                  <a:schemeClr val="accent3">
                    <a:lumMod val="75000"/>
                  </a:schemeClr>
                </a:solidFill>
              </a:rPr>
              <a:t>Страните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от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Европейската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асоциация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за свободна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търговия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(ЕАСТ),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които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са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част от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Европейското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икономическо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пространство</a:t>
            </a: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chemeClr val="accent3">
                    <a:lumMod val="75000"/>
                  </a:schemeClr>
                </a:solidFill>
              </a:rPr>
              <a:t>*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Албания,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Сърбия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, Черна Гора, Македония,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Босна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200" dirty="0" err="1">
                <a:solidFill>
                  <a:schemeClr val="accent3">
                    <a:lumMod val="75000"/>
                  </a:schemeClr>
                </a:solidFill>
              </a:rPr>
              <a:t>Херцеговина</a:t>
            </a:r>
            <a:r>
              <a:rPr lang="ru-RU" sz="2200" dirty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41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Бюджет 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Програма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„Европа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гражданите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“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работи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т.нар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. „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еднократни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плащания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“: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разходи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за персонала,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пряко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свързани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действието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пътни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дневни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разходи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участниците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мероприятията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наем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 зала/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устен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превод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писмен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превод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необходими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за</a:t>
            </a:r>
            <a:r>
              <a:rPr lang="en-GB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осъществяване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мероприятията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разходи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комуникация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/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разпространение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свързани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с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мероприятията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разходи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за координация,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произтичащи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от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участието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няколко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организации;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разходи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изследвания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ИТ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инструменти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необходими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подготвителните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дейности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632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Програмни приоритети за период 2018-2020</a:t>
            </a:r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Направление  1: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Европейска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памет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за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миналото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Проекти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които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се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фокусират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върху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честването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определящи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моменти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отправни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точки в </a:t>
            </a:r>
            <a:r>
              <a:rPr lang="ru-RU" sz="1800" i="1" dirty="0" err="1">
                <a:solidFill>
                  <a:schemeClr val="accent3">
                    <a:lumMod val="75000"/>
                  </a:schemeClr>
                </a:solidFill>
              </a:rPr>
              <a:t>съвременната</a:t>
            </a:r>
            <a:r>
              <a:rPr lang="ru-RU" sz="1800" i="1" dirty="0">
                <a:solidFill>
                  <a:schemeClr val="accent3">
                    <a:lumMod val="75000"/>
                  </a:schemeClr>
                </a:solidFill>
              </a:rPr>
              <a:t> история на </a:t>
            </a:r>
            <a:r>
              <a:rPr lang="ru-RU" sz="1800" i="1" dirty="0" smtClean="0">
                <a:solidFill>
                  <a:schemeClr val="accent3">
                    <a:lumMod val="75000"/>
                  </a:schemeClr>
                </a:solidFill>
              </a:rPr>
              <a:t>Европа.</a:t>
            </a:r>
            <a:endParaRPr lang="ru-RU" sz="1800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Приоритети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за 2018 година: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1918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Краят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Първата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световна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война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1938/1939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Начало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Втората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световна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война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1948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Начало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Студената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война </a:t>
            </a:r>
            <a:endParaRPr lang="en-GB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1948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Европейският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конгрес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Хага</a:t>
            </a:r>
            <a:endParaRPr lang="en-GB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1968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„Чешка пролет“,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студентски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протести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антисемитска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кампания в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Полша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910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Програмни приоритети за период 2018-2020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Направление 2: Демократична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ангажираност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и </a:t>
            </a:r>
            <a:r>
              <a:rPr lang="ru-RU" sz="2000" b="1" dirty="0" err="1">
                <a:solidFill>
                  <a:schemeClr val="accent3">
                    <a:lumMod val="75000"/>
                  </a:schemeClr>
                </a:solidFill>
              </a:rPr>
              <a:t>гражданско</a:t>
            </a:r>
            <a:r>
              <a:rPr lang="ru-RU" sz="2000" b="1" dirty="0">
                <a:solidFill>
                  <a:schemeClr val="accent3">
                    <a:lumMod val="75000"/>
                  </a:schemeClr>
                </a:solidFill>
              </a:rPr>
              <a:t> участие </a:t>
            </a:r>
          </a:p>
          <a:p>
            <a:pPr marL="0" indent="0">
              <a:buNone/>
            </a:pP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Дебатът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за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бъдещето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Европа,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евроскептицизъм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насърчаване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информиран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дебат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по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темата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Солидарност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по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време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криза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Борба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срещу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стигматизацията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понятието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"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имигрант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"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създаване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на контра-дискурс,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насърчаващ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междукултурния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диалог и </a:t>
            </a:r>
            <a:r>
              <a:rPr lang="ru-RU" sz="2000" dirty="0" err="1">
                <a:solidFill>
                  <a:schemeClr val="accent3">
                    <a:lumMod val="75000"/>
                  </a:schemeClr>
                </a:solidFill>
              </a:rPr>
              <a:t>устойчивото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развитие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Европейска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година на </a:t>
            </a:r>
            <a:r>
              <a:rPr lang="ru-RU" sz="2000" dirty="0" err="1" smtClean="0">
                <a:solidFill>
                  <a:schemeClr val="accent3">
                    <a:lumMod val="75000"/>
                  </a:schemeClr>
                </a:solidFill>
              </a:rPr>
              <a:t>културното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наследство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324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bg-BG" smtClean="0"/>
              <a:t>27 септември 2017 г., община Силистра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Европейски дни на наследството 2017 г.</a:t>
            </a:r>
            <a:endParaRPr lang="bg-BG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580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5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7C984A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814912DB77CD7449F10744CD1937796" ma:contentTypeVersion="0" ma:contentTypeDescription="Създаване на нов документ" ma:contentTypeScope="" ma:versionID="c7a4a66c90bd58c22ea97b5f403a8371">
  <xsd:schema xmlns:xsd="http://www.w3.org/2001/XMLSchema" xmlns:xs="http://www.w3.org/2001/XMLSchema" xmlns:p="http://schemas.microsoft.com/office/2006/metadata/properties" xmlns:ns2="03018842-667b-43b7-b3a8-873e095a590a" targetNamespace="http://schemas.microsoft.com/office/2006/metadata/properties" ma:root="true" ma:fieldsID="f275bb9764d1d93c070c5c62aafcef28" ns2:_="">
    <xsd:import namespace="03018842-667b-43b7-b3a8-873e095a59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18842-667b-43b7-b3a8-873e095a59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Стойност на ИД на документ" ma:description="Стойността на ИД на документ, присвоен на този елемент." ma:internalName="_dlc_DocId" ma:readOnly="true">
      <xsd:simpleType>
        <xsd:restriction base="dms:Text"/>
      </xsd:simpleType>
    </xsd:element>
    <xsd:element name="_dlc_DocIdUrl" ma:index="9" nillable="true" ma:displayName="ИД на документ" ma:description="Постоянна връзка към този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ъдържание"/>
        <xsd:element ref="dc:title" minOccurs="0" maxOccurs="1" ma:index="4" ma:displayName="Заглав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3018842-667b-43b7-b3a8-873e095a590a">TZ5HWECJZ27U-7-67</_dlc_DocId>
    <_dlc_DocIdUrl xmlns="03018842-667b-43b7-b3a8-873e095a590a">
      <Url>https://www.uni-ruse.bg/international/_layouts/15/DocIdRedir.aspx?ID=TZ5HWECJZ27U-7-67</Url>
      <Description>TZ5HWECJZ27U-7-67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B020343-DA76-4467-821C-681DA250B61B}"/>
</file>

<file path=customXml/itemProps2.xml><?xml version="1.0" encoding="utf-8"?>
<ds:datastoreItem xmlns:ds="http://schemas.openxmlformats.org/officeDocument/2006/customXml" ds:itemID="{CB2BF2E0-D4C6-4963-BA55-A8BA4A728D9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03018842-667b-43b7-b3a8-873e095a590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9CCEF8-AF2F-4215-9473-4221933B60B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DA7657A-D196-4671-B05A-1DE28E5428A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722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Wingdings</vt:lpstr>
      <vt:lpstr>Wingdings 2</vt:lpstr>
      <vt:lpstr>Civic</vt:lpstr>
      <vt:lpstr>„Европа за гражданите“  2014-2020</vt:lpstr>
      <vt:lpstr>Цели и приоритети </vt:lpstr>
      <vt:lpstr>Специфични цели </vt:lpstr>
      <vt:lpstr>Структура на програмата</vt:lpstr>
      <vt:lpstr>Критерии за допустимост</vt:lpstr>
      <vt:lpstr>Бюджет </vt:lpstr>
      <vt:lpstr>Програмни приоритети за период 2018-2020</vt:lpstr>
      <vt:lpstr>Програмни приоритети за период 2018-2020</vt:lpstr>
      <vt:lpstr>PowerPoint Presentation</vt:lpstr>
      <vt:lpstr>Европейски корпус за солидарност </vt:lpstr>
      <vt:lpstr>Европейски граждански портал </vt:lpstr>
      <vt:lpstr>Национален център за контакт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Европа за гражданите</dc:title>
  <dc:creator>European Heritage Days</dc:creator>
  <cp:lastModifiedBy>Милена Богданова</cp:lastModifiedBy>
  <cp:revision>20</cp:revision>
  <dcterms:created xsi:type="dcterms:W3CDTF">2017-08-22T10:51:23Z</dcterms:created>
  <dcterms:modified xsi:type="dcterms:W3CDTF">2021-02-04T14:38:48Z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a18b9f6d-bdb2-4237-917d-3b372c7bf96b</vt:lpwstr>
  </property>
  <property fmtid="{D5CDD505-2E9C-101B-9397-08002B2CF9AE}" pid="3" name="ContentTypeId">
    <vt:lpwstr>0x0101006814912DB77CD7449F10744CD1937796</vt:lpwstr>
  </property>
</Properties>
</file>