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Разпределение на откази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Отремонтирани на място</c:v>
                </c:pt>
                <c:pt idx="1">
                  <c:v>Вадене от дежурство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Вадена от дежурство техника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Татра CAS – 815</c:v>
                </c:pt>
                <c:pt idx="1">
                  <c:v>Мерцедес Унимог</c:v>
                </c:pt>
                <c:pt idx="2">
                  <c:v>Рено Мидлум</c:v>
                </c:pt>
                <c:pt idx="3">
                  <c:v>Ивеко Карго</c:v>
                </c:pt>
                <c:pt idx="4">
                  <c:v>Моторни помпи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63384"/>
        <c:axId val="107263776"/>
      </c:barChart>
      <c:catAx>
        <c:axId val="107263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bg-BG"/>
          </a:p>
        </c:txPr>
        <c:crossAx val="107263776"/>
        <c:crosses val="autoZero"/>
        <c:auto val="1"/>
        <c:lblAlgn val="ctr"/>
        <c:lblOffset val="100"/>
        <c:noMultiLvlLbl val="0"/>
      </c:catAx>
      <c:valAx>
        <c:axId val="10726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bg-BG"/>
                  <a:t>Брой ваденията от дежурство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bg-BG"/>
          </a:p>
        </c:txPr>
        <c:crossAx val="107263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Откази на нова и стара техника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Нова техника</c:v>
                </c:pt>
                <c:pt idx="1">
                  <c:v>Стара техника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Дни извън дежурство</c:v>
                </c:pt>
              </c:strCache>
            </c:strRef>
          </c:tx>
          <c:dPt>
            <c:idx val="1"/>
            <c:bubble3D val="0"/>
            <c:spPr>
              <a:ln>
                <a:solidFill>
                  <a:srgbClr val="C00000"/>
                </a:solidFill>
              </a:ln>
            </c:spPr>
          </c:dPt>
          <c:dLbls>
            <c:dLbl>
              <c:idx val="0"/>
              <c:layout>
                <c:manualLayout>
                  <c:x val="-0.11248869932925035"/>
                  <c:y val="-0.267222222222222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Нова техника</c:v>
                </c:pt>
                <c:pt idx="1">
                  <c:v>Стара техника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4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Период извън дежурство (дни) за 2015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Татра CAS-815</c:v>
                </c:pt>
                <c:pt idx="1">
                  <c:v>Мерцедес Унимог</c:v>
                </c:pt>
                <c:pt idx="2">
                  <c:v>Рено Мидлум</c:v>
                </c:pt>
                <c:pt idx="3">
                  <c:v>Ивеко Карго</c:v>
                </c:pt>
                <c:pt idx="4">
                  <c:v>Моторни помпи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16</c:v>
                </c:pt>
                <c:pt idx="3">
                  <c:v>7</c:v>
                </c:pt>
                <c:pt idx="4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374944"/>
        <c:axId val="205375336"/>
      </c:barChart>
      <c:catAx>
        <c:axId val="205374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crossAx val="205375336"/>
        <c:crosses val="autoZero"/>
        <c:auto val="1"/>
        <c:lblAlgn val="ctr"/>
        <c:lblOffset val="100"/>
        <c:noMultiLvlLbl val="0"/>
      </c:catAx>
      <c:valAx>
        <c:axId val="2053753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брой дни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crossAx val="20537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bg-BG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657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352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27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6976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929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667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256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234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918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385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038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517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251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263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967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579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42481-3F19-42A9-9DA1-9A8EF49B8BFD}" type="datetimeFigureOut">
              <a:rPr lang="bg-BG" smtClean="0"/>
              <a:pPr/>
              <a:t>21.06.2016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D2CAEE-4621-40D7-B9DF-E890E7A505E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702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86365"/>
            <a:ext cx="7766936" cy="831118"/>
          </a:xfrm>
        </p:spPr>
        <p:txBody>
          <a:bodyPr/>
          <a:lstStyle/>
          <a:p>
            <a:pPr algn="ctr"/>
            <a:r>
              <a:rPr lang="bg-BG" b="1" i="1" dirty="0">
                <a:latin typeface="Times New Roman" pitchFamily="18" charset="0"/>
                <a:cs typeface="Times New Roman" pitchFamily="18" charset="0"/>
              </a:rPr>
              <a:t>ДИПЛОМЕН ПРОЕКТ</a:t>
            </a:r>
            <a:endParaRPr lang="bg-B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07067" y="1420110"/>
            <a:ext cx="7766936" cy="2428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sz="3600" b="1" u="sng" dirty="0">
                <a:solidFill>
                  <a:schemeClr val="tx1"/>
                </a:solidFill>
              </a:rPr>
              <a:t>ИЗСЛЕДВАНЕ НАДЕЖДНОСТТА НА СПЕЦИАЛИЗИРАНА ПРОТИВОПОЖАРНА ТЕХНИКА</a:t>
            </a:r>
            <a:endParaRPr lang="bg-BG" sz="3600" u="sng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7067" y="4564763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Разработил:                                      Научен ръководител:                                  </a:t>
            </a:r>
          </a:p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Пламен Русков                                 </a:t>
            </a:r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л. ас. д-р М. Милчев </a:t>
            </a:r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05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Разпределение на отказите по системи</a:t>
            </a:r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036768"/>
              </p:ext>
            </p:extLst>
          </p:nvPr>
        </p:nvGraphicFramePr>
        <p:xfrm>
          <a:off x="965200" y="2404535"/>
          <a:ext cx="8308801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9919"/>
                <a:gridCol w="3958882"/>
              </a:tblGrid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Система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Брой откази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Двигател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3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Трансмисия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5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Ходова част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4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Ел.система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3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Спирачки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6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effectLst/>
                        </a:rPr>
                        <a:t>Специално оборудване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effectLst/>
                        </a:rPr>
                        <a:t>8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1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Съотношение на </a:t>
            </a:r>
            <a:r>
              <a:rPr lang="ru-RU" dirty="0" smtClean="0"/>
              <a:t>изважданията от дежурство по приетата класификация на техниката</a:t>
            </a:r>
            <a:endParaRPr lang="bg-BG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5477396"/>
              </p:ext>
            </p:extLst>
          </p:nvPr>
        </p:nvGraphicFramePr>
        <p:xfrm>
          <a:off x="880533" y="1828799"/>
          <a:ext cx="7958667" cy="4605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91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Продължителност на престой на техниката извън дежурство</a:t>
            </a:r>
            <a:endParaRPr lang="bg-BG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58756072"/>
              </p:ext>
            </p:extLst>
          </p:nvPr>
        </p:nvGraphicFramePr>
        <p:xfrm>
          <a:off x="1089468" y="1930400"/>
          <a:ext cx="7772400" cy="469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4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Изводи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0133"/>
            <a:ext cx="8596668" cy="455122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Стратегията </a:t>
            </a:r>
            <a:r>
              <a:rPr lang="ru-RU" sz="2400" dirty="0"/>
              <a:t>за поддържане на старата спасителна техника е конкретизирана в различни нормативни актове, като нейното точно изпълнение е затруднено поради бюджетни ограничения и най-вече поради логистични причини при снабдяването с части.</a:t>
            </a:r>
          </a:p>
          <a:p>
            <a:pPr algn="just"/>
            <a:r>
              <a:rPr lang="ru-RU" sz="2400" dirty="0" smtClean="0"/>
              <a:t>Стратегията </a:t>
            </a:r>
            <a:r>
              <a:rPr lang="ru-RU" sz="2400" dirty="0"/>
              <a:t>за поддържане на нова спасителна техника не е конкретизирана в нормативни актове, поради което има предпоставки за неоправдано големи престои извън наряд на тази техника поради откази.</a:t>
            </a:r>
          </a:p>
          <a:p>
            <a:pPr algn="just"/>
            <a:r>
              <a:rPr lang="ru-RU" sz="2400" dirty="0" smtClean="0"/>
              <a:t>Новата </a:t>
            </a:r>
            <a:r>
              <a:rPr lang="ru-RU" sz="2400" dirty="0"/>
              <a:t>спасителна техника дефектира два пъти по-малко. Старата спасителна техника на служба в ОУПБЗН – Русе е с 63% от отказите. Тя прекарва по-малко време извън наряд в (до 4 дни), а новата техника до 25 дни</a:t>
            </a:r>
            <a:r>
              <a:rPr lang="ru-RU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90990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11201"/>
            <a:ext cx="8596668" cy="533016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Причина </a:t>
            </a:r>
            <a:r>
              <a:rPr lang="ru-RU" sz="2400" dirty="0"/>
              <a:t>за по-краткото време на престой извън наряд на старата техника може да се търси в ремонтирането и на място в районните служби на ОУПБЗН – Русе и спазването на приетите нормативни документи за тази дейност.</a:t>
            </a:r>
          </a:p>
          <a:p>
            <a:pPr algn="just"/>
            <a:r>
              <a:rPr lang="ru-RU" sz="2400" dirty="0" smtClean="0"/>
              <a:t>Ремонтирането </a:t>
            </a:r>
            <a:r>
              <a:rPr lang="ru-RU" sz="2400" dirty="0"/>
              <a:t>и обслужването на новата спасителна техника е затруднено от необходимостта за спазването на изискванията на производителя към спазването на определена технология за поддържане.</a:t>
            </a:r>
          </a:p>
          <a:p>
            <a:pPr algn="just"/>
            <a:r>
              <a:rPr lang="ru-RU" sz="2400" dirty="0" smtClean="0"/>
              <a:t>Най-натоварените </a:t>
            </a:r>
            <a:r>
              <a:rPr lang="ru-RU" sz="2400" dirty="0"/>
              <a:t>системи в специализираната техника са спирачната система (21% от отказите), трансмисията (17% от отказите) и специалното оборудване (28% от отказите).</a:t>
            </a:r>
          </a:p>
          <a:p>
            <a:pPr algn="just"/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9688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Препоръки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5523"/>
            <a:ext cx="8596668" cy="4985277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Необходимо </a:t>
            </a:r>
            <a:r>
              <a:rPr lang="ru-RU" sz="2400" dirty="0"/>
              <a:t>е допълване на наредбите за поддържане на спасителна техника с точки касаещи поддържането на нова техника.</a:t>
            </a:r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възможност да бъде подновена остарялата спасителната техника на територията на ОУПБЗН – Русе.</a:t>
            </a:r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обявяване на конкурс/ търг за закупуване на нова спасителна техника, в конкурсната/тръжната документация да се добави клауза за пределно допустимо време на престой на техниката извън наряд.</a:t>
            </a:r>
          </a:p>
          <a:p>
            <a:pPr algn="just"/>
            <a:r>
              <a:rPr lang="ru-RU" sz="2400" dirty="0" smtClean="0"/>
              <a:t>Да </a:t>
            </a:r>
            <a:r>
              <a:rPr lang="ru-RU" sz="2400" dirty="0"/>
              <a:t>се изследва по-подробно причините за големия брой откази в спирачната система, трансмисията и допълнителното оборудване и да се предприемат мерки за тяхното отстраняване</a:t>
            </a:r>
            <a:r>
              <a:rPr lang="ru-RU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4473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3098800"/>
            <a:ext cx="8596668" cy="1320800"/>
          </a:xfrm>
        </p:spPr>
        <p:txBody>
          <a:bodyPr/>
          <a:lstStyle/>
          <a:p>
            <a:pPr algn="ctr"/>
            <a:r>
              <a:rPr lang="bg-BG" dirty="0" smtClean="0"/>
              <a:t>Благодаря за вниманието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513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Цел и задачи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bg-BG" b="1" dirty="0"/>
              <a:t>Целта</a:t>
            </a:r>
            <a:r>
              <a:rPr lang="bg-BG" dirty="0"/>
              <a:t> на дипломния проект е да бъде разгледана и анализирана дейността по поддържане на техниката и съоръженията, използвани при аварийно-спасителната дейност – наводнения, пожари, катастрофи и други. </a:t>
            </a:r>
          </a:p>
          <a:p>
            <a:pPr marL="0" indent="355600">
              <a:buNone/>
            </a:pPr>
            <a:r>
              <a:rPr lang="bg-BG" dirty="0" smtClean="0"/>
              <a:t>За </a:t>
            </a:r>
            <a:r>
              <a:rPr lang="bg-BG" dirty="0"/>
              <a:t>постигане на поставената цел на дипломния проект, трябва да се решат следните задачи:</a:t>
            </a:r>
          </a:p>
          <a:p>
            <a:pPr lvl="0"/>
            <a:r>
              <a:rPr lang="bg-BG" dirty="0"/>
              <a:t>Анализ на проблемите при поддържане на пожарна и спасителна техника;</a:t>
            </a:r>
          </a:p>
          <a:p>
            <a:pPr lvl="0"/>
            <a:r>
              <a:rPr lang="bg-BG" dirty="0"/>
              <a:t>Анализ на отказите на пожарна и спасителна техника;</a:t>
            </a:r>
          </a:p>
          <a:p>
            <a:pPr lvl="0"/>
            <a:r>
              <a:rPr lang="bg-BG" dirty="0"/>
              <a:t>Анализ на причините за извеждане от дежурство на пожарна и спасителна техника.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1831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32" y="550576"/>
            <a:ext cx="8809778" cy="5672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23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3333"/>
            <a:ext cx="8596668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НОРМАТИВНА УРЕДБА ПРИ ЕКСПЛОАТИРАНЕ И ПОДДЪРЖАНЕ НА ПОЖАРНА И СПАСИТЕЛНА ТЕХНИКА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874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Въпросите </a:t>
            </a:r>
            <a:r>
              <a:rPr lang="ru-RU" sz="2000" dirty="0"/>
              <a:t>свързани с поддържането на противопожарна и спасителна техника са добре уредени чрез различни наредби и правилници.</a:t>
            </a:r>
          </a:p>
          <a:p>
            <a:pPr algn="just"/>
            <a:r>
              <a:rPr lang="ru-RU" sz="2000" dirty="0" smtClean="0"/>
              <a:t>Стриктното </a:t>
            </a:r>
            <a:r>
              <a:rPr lang="ru-RU" sz="2000" dirty="0"/>
              <a:t>спазване на разгледаните, в главата, наредби и правилници, осигурява високо ниво на безотказност на противопожарната и спасителна техника.</a:t>
            </a:r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разгледаните наредби не е описан случай, при който наличната спасителна техника е гаранционна и е необходимо нейното поддържане да се осъществява в строго определени сервизи и от техници с точно определена квалификация. Това създава трудности при поддържането на спасителната техника в постоянна готовност в условията на районната противопожарна служба</a:t>
            </a:r>
            <a:r>
              <a:rPr lang="ru-RU" sz="2000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476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Методика на изследването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Методиката по която е осъществено настоящото изследване е следната:</a:t>
            </a:r>
          </a:p>
          <a:p>
            <a:pPr marL="0" indent="0" algn="just">
              <a:buNone/>
            </a:pPr>
            <a:r>
              <a:rPr lang="ru-RU" sz="2400" dirty="0"/>
              <a:t>-	събиране на статистическа информация за отказите и причините за изваждане от дежурство на пожарна и спасителна техника;</a:t>
            </a:r>
          </a:p>
          <a:p>
            <a:pPr marL="0" indent="0" algn="just">
              <a:buNone/>
            </a:pPr>
            <a:r>
              <a:rPr lang="ru-RU" sz="2400" dirty="0"/>
              <a:t>-	групиране на събраната информация;</a:t>
            </a:r>
          </a:p>
          <a:p>
            <a:pPr marL="0" indent="0" algn="just">
              <a:buNone/>
            </a:pPr>
            <a:r>
              <a:rPr lang="ru-RU" sz="2400" dirty="0"/>
              <a:t>-	статистическа обработка на събраната информация;</a:t>
            </a:r>
          </a:p>
          <a:p>
            <a:pPr marL="0" indent="0" algn="just">
              <a:buNone/>
            </a:pPr>
            <a:r>
              <a:rPr lang="ru-RU" sz="2400" dirty="0"/>
              <a:t>-	анализиране на актуалната стратегия и тактики за поддържане на пожарна и спасителна техника и изготвяне на препоръки за нейното подобряване</a:t>
            </a:r>
            <a:r>
              <a:rPr lang="ru-RU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5475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i="1" dirty="0"/>
              <a:t>Класификация на техниката по </a:t>
            </a:r>
            <a:r>
              <a:rPr lang="bg-BG" i="1" dirty="0" smtClean="0"/>
              <a:t>възраст</a:t>
            </a:r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30043"/>
              </p:ext>
            </p:extLst>
          </p:nvPr>
        </p:nvGraphicFramePr>
        <p:xfrm>
          <a:off x="914398" y="2387601"/>
          <a:ext cx="9211734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5867"/>
                <a:gridCol w="4605867"/>
              </a:tblGrid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Стари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Нови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Татра CAS-815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Рено Мидлум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Мерцедес Унимог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Ивеко Карго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800">
                          <a:effectLst/>
                        </a:rPr>
                        <a:t> 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>
                          <a:effectLst/>
                        </a:rPr>
                        <a:t>Моторни агрегати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800">
                          <a:effectLst/>
                        </a:rPr>
                        <a:t> </a:t>
                      </a:r>
                      <a:endParaRPr lang="bg-BG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3600" dirty="0">
                          <a:effectLst/>
                        </a:rPr>
                        <a:t>Моторни помпи</a:t>
                      </a:r>
                      <a:endParaRPr lang="bg-BG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8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 dirty="0"/>
              <a:t>Разпределение на отказите по </a:t>
            </a:r>
            <a:r>
              <a:rPr lang="bg-BG" i="1"/>
              <a:t>признак </a:t>
            </a:r>
            <a:r>
              <a:rPr lang="bg-BG" i="1" smtClean="0"/>
              <a:t>„Изваждане </a:t>
            </a:r>
            <a:r>
              <a:rPr lang="bg-BG" i="1"/>
              <a:t>от </a:t>
            </a:r>
            <a:r>
              <a:rPr lang="bg-BG" i="1" smtClean="0"/>
              <a:t>дежурство“</a:t>
            </a:r>
            <a:endParaRPr lang="bg-BG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48489656"/>
              </p:ext>
            </p:extLst>
          </p:nvPr>
        </p:nvGraphicFramePr>
        <p:xfrm>
          <a:off x="677334" y="1828800"/>
          <a:ext cx="8333316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75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 dirty="0"/>
              <a:t>Вадена от дежурство техника</a:t>
            </a:r>
            <a:endParaRPr lang="bg-BG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936902207"/>
              </p:ext>
            </p:extLst>
          </p:nvPr>
        </p:nvGraphicFramePr>
        <p:xfrm>
          <a:off x="677334" y="1557866"/>
          <a:ext cx="8161866" cy="4758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4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i="1" dirty="0"/>
              <a:t>Разпределение на отказите по приетата класификация </a:t>
            </a:r>
            <a:r>
              <a:rPr lang="bg-BG" i="1" dirty="0" smtClean="0"/>
              <a:t>на техниката</a:t>
            </a:r>
            <a:endParaRPr lang="bg-BG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13790691"/>
              </p:ext>
            </p:extLst>
          </p:nvPr>
        </p:nvGraphicFramePr>
        <p:xfrm>
          <a:off x="1134533" y="1930399"/>
          <a:ext cx="7264401" cy="4639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3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605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Facet</vt:lpstr>
      <vt:lpstr>ДИПЛОМЕН ПРОЕКТ</vt:lpstr>
      <vt:lpstr>Цел и задачи</vt:lpstr>
      <vt:lpstr>PowerPoint Presentation</vt:lpstr>
      <vt:lpstr>НОРМАТИВНА УРЕДБА ПРИ ЕКСПЛОАТИРАНЕ И ПОДДЪРЖАНЕ НА ПОЖАРНА И СПАСИТЕЛНА ТЕХНИКА</vt:lpstr>
      <vt:lpstr>Методика на изследването</vt:lpstr>
      <vt:lpstr>Класификация на техниката по възраст</vt:lpstr>
      <vt:lpstr>Разпределение на отказите по признак „Изваждане от дежурство“</vt:lpstr>
      <vt:lpstr>Вадена от дежурство техника</vt:lpstr>
      <vt:lpstr>Разпределение на отказите по приетата класификация на техниката</vt:lpstr>
      <vt:lpstr>Разпределение на отказите по системи</vt:lpstr>
      <vt:lpstr>Съотношение на изважданията от дежурство по приетата класификация на техниката</vt:lpstr>
      <vt:lpstr>Продължителност на престой на техниката извън дежурство</vt:lpstr>
      <vt:lpstr>Изводи</vt:lpstr>
      <vt:lpstr>PowerPoint Presentation</vt:lpstr>
      <vt:lpstr>Препоръки</vt:lpstr>
      <vt:lpstr>Благодаря за вниманието</vt:lpstr>
    </vt:vector>
  </TitlesOfParts>
  <Company>University of Ruse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ДИПЛОМЕН ПРОЕКТ</dc:title>
  <dc:creator>Михаил Милчев</dc:creator>
  <cp:lastModifiedBy>Михаил Милчев</cp:lastModifiedBy>
  <cp:revision>8</cp:revision>
  <dcterms:created xsi:type="dcterms:W3CDTF">2016-06-06T10:46:22Z</dcterms:created>
  <dcterms:modified xsi:type="dcterms:W3CDTF">2016-06-21T13:09:45Z</dcterms:modified>
</cp:coreProperties>
</file>